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0"/>
  </p:notesMasterIdLst>
  <p:handoutMasterIdLst>
    <p:handoutMasterId r:id="rId71"/>
  </p:handoutMasterIdLst>
  <p:sldIdLst>
    <p:sldId id="257" r:id="rId2"/>
    <p:sldId id="259" r:id="rId3"/>
    <p:sldId id="261" r:id="rId4"/>
    <p:sldId id="262" r:id="rId5"/>
    <p:sldId id="330" r:id="rId6"/>
    <p:sldId id="331" r:id="rId7"/>
    <p:sldId id="332" r:id="rId8"/>
    <p:sldId id="333" r:id="rId9"/>
    <p:sldId id="336" r:id="rId10"/>
    <p:sldId id="335" r:id="rId11"/>
    <p:sldId id="337" r:id="rId12"/>
    <p:sldId id="322" r:id="rId13"/>
    <p:sldId id="323" r:id="rId14"/>
    <p:sldId id="338" r:id="rId15"/>
    <p:sldId id="340" r:id="rId16"/>
    <p:sldId id="339" r:id="rId17"/>
    <p:sldId id="342" r:id="rId18"/>
    <p:sldId id="341" r:id="rId19"/>
    <p:sldId id="344" r:id="rId20"/>
    <p:sldId id="345" r:id="rId21"/>
    <p:sldId id="346" r:id="rId22"/>
    <p:sldId id="324" r:id="rId23"/>
    <p:sldId id="325" r:id="rId24"/>
    <p:sldId id="343" r:id="rId25"/>
    <p:sldId id="348" r:id="rId26"/>
    <p:sldId id="347" r:id="rId27"/>
    <p:sldId id="350" r:id="rId28"/>
    <p:sldId id="351" r:id="rId29"/>
    <p:sldId id="349" r:id="rId30"/>
    <p:sldId id="354" r:id="rId31"/>
    <p:sldId id="326" r:id="rId32"/>
    <p:sldId id="327" r:id="rId33"/>
    <p:sldId id="353" r:id="rId34"/>
    <p:sldId id="356" r:id="rId35"/>
    <p:sldId id="359" r:id="rId36"/>
    <p:sldId id="360" r:id="rId37"/>
    <p:sldId id="361" r:id="rId38"/>
    <p:sldId id="362" r:id="rId39"/>
    <p:sldId id="363" r:id="rId40"/>
    <p:sldId id="364" r:id="rId41"/>
    <p:sldId id="365" r:id="rId42"/>
    <p:sldId id="366" r:id="rId43"/>
    <p:sldId id="367" r:id="rId44"/>
    <p:sldId id="369" r:id="rId45"/>
    <p:sldId id="370" r:id="rId46"/>
    <p:sldId id="328" r:id="rId47"/>
    <p:sldId id="329" r:id="rId48"/>
    <p:sldId id="358" r:id="rId49"/>
    <p:sldId id="372" r:id="rId50"/>
    <p:sldId id="373" r:id="rId51"/>
    <p:sldId id="374" r:id="rId52"/>
    <p:sldId id="375" r:id="rId53"/>
    <p:sldId id="376" r:id="rId54"/>
    <p:sldId id="377" r:id="rId55"/>
    <p:sldId id="371" r:id="rId56"/>
    <p:sldId id="379" r:id="rId57"/>
    <p:sldId id="380" r:id="rId58"/>
    <p:sldId id="381" r:id="rId59"/>
    <p:sldId id="392" r:id="rId60"/>
    <p:sldId id="382" r:id="rId61"/>
    <p:sldId id="378" r:id="rId62"/>
    <p:sldId id="384" r:id="rId63"/>
    <p:sldId id="385" r:id="rId64"/>
    <p:sldId id="386" r:id="rId65"/>
    <p:sldId id="387" r:id="rId66"/>
    <p:sldId id="388" r:id="rId67"/>
    <p:sldId id="389" r:id="rId68"/>
    <p:sldId id="390" r:id="rId69"/>
  </p:sldIdLst>
  <p:sldSz cx="9144000" cy="6858000" type="screen4x3"/>
  <p:notesSz cx="7315200" cy="96012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155475D-B97D-494F-9851-85DC6855A1DA}">
          <p14:sldIdLst>
            <p14:sldId id="257"/>
          </p14:sldIdLst>
        </p14:section>
        <p14:section name="无标题节" id="{9565BCE7-1A6B-459E-BF25-33FE4731AA5E}">
          <p14:sldIdLst>
            <p14:sldId id="259"/>
            <p14:sldId id="261"/>
            <p14:sldId id="262"/>
            <p14:sldId id="330"/>
            <p14:sldId id="331"/>
            <p14:sldId id="332"/>
            <p14:sldId id="333"/>
            <p14:sldId id="336"/>
            <p14:sldId id="335"/>
            <p14:sldId id="337"/>
            <p14:sldId id="322"/>
            <p14:sldId id="323"/>
            <p14:sldId id="338"/>
            <p14:sldId id="340"/>
            <p14:sldId id="339"/>
            <p14:sldId id="342"/>
            <p14:sldId id="341"/>
            <p14:sldId id="344"/>
            <p14:sldId id="345"/>
            <p14:sldId id="346"/>
            <p14:sldId id="324"/>
            <p14:sldId id="325"/>
            <p14:sldId id="343"/>
            <p14:sldId id="348"/>
            <p14:sldId id="347"/>
            <p14:sldId id="350"/>
            <p14:sldId id="351"/>
            <p14:sldId id="349"/>
            <p14:sldId id="354"/>
            <p14:sldId id="326"/>
            <p14:sldId id="327"/>
            <p14:sldId id="353"/>
            <p14:sldId id="356"/>
            <p14:sldId id="359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69"/>
            <p14:sldId id="370"/>
            <p14:sldId id="328"/>
            <p14:sldId id="329"/>
            <p14:sldId id="358"/>
            <p14:sldId id="372"/>
            <p14:sldId id="373"/>
            <p14:sldId id="374"/>
            <p14:sldId id="375"/>
            <p14:sldId id="376"/>
            <p14:sldId id="377"/>
            <p14:sldId id="371"/>
            <p14:sldId id="379"/>
            <p14:sldId id="380"/>
            <p14:sldId id="381"/>
            <p14:sldId id="392"/>
            <p14:sldId id="382"/>
            <p14:sldId id="378"/>
            <p14:sldId id="384"/>
            <p14:sldId id="385"/>
            <p14:sldId id="386"/>
            <p14:sldId id="387"/>
            <p14:sldId id="388"/>
            <p14:sldId id="389"/>
            <p14:sldId id="39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81" autoAdjust="0"/>
    <p:restoredTop sz="98783" autoAdjust="0"/>
  </p:normalViewPr>
  <p:slideViewPr>
    <p:cSldViewPr>
      <p:cViewPr varScale="1">
        <p:scale>
          <a:sx n="75" d="100"/>
          <a:sy n="75" d="100"/>
        </p:scale>
        <p:origin x="-117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2652" y="-96"/>
      </p:cViewPr>
      <p:guideLst>
        <p:guide orient="horz" pos="3024"/>
        <p:guide pos="23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9813BDEA-E90D-4383-A789-AF83F4363782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2CD53EC-90E7-484A-B800-30014999C5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5456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D7EA284-680A-44DC-AE5A-5FD0CFBA7BF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74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61B3636-8ABA-4B31-9DD5-990CBE2CAD2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373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63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6273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6566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algn="just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21545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algn="just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algn="just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62736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65662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752"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627365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62736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32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656629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33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34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752"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36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752"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37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752"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38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39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656629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40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41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42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43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44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45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46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627365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47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656629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48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49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752"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50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51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52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53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54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55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56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57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58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59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60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61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62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63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64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65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66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67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752">
              <a:defRPr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68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 defTabSz="990752">
              <a:buFont typeface="Arial" pitchFamily="34" charset="0"/>
              <a:buChar char="•"/>
              <a:defRPr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B3636-8ABA-4B31-9DD5-990CBE2CAD2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77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流畅-j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DA8275F-9EFE-416B-A36A-C9C86BC186A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6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626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A8275F-9EFE-416B-A36A-C9C86BC186A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5E60B0-530D-49D8-959B-20C261D3C234}" type="datetimeFigureOut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5" r:id="rId1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987824" y="1124744"/>
            <a:ext cx="5470376" cy="1470025"/>
          </a:xfrm>
        </p:spPr>
        <p:txBody>
          <a:bodyPr/>
          <a:lstStyle/>
          <a:p>
            <a:r>
              <a:rPr lang="zh-CN" altLang="en-US" dirty="0" smtClean="0"/>
              <a:t>保险公司的运作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937920" y="3212976"/>
            <a:ext cx="2520280" cy="864096"/>
          </a:xfrm>
        </p:spPr>
        <p:txBody>
          <a:bodyPr/>
          <a:lstStyle/>
          <a:p>
            <a:r>
              <a:rPr lang="en-US" altLang="zh-CN" dirty="0" smtClean="0"/>
              <a:t>Jason  Zhang</a:t>
            </a:r>
            <a:endParaRPr lang="zh-CN" altLang="en-US" dirty="0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2133600" cy="365125"/>
          </a:xfrm>
        </p:spPr>
        <p:txBody>
          <a:bodyPr anchor="b"/>
          <a:lstStyle/>
          <a:p>
            <a:fld id="{7D347B07-B0F9-44F5-B5D1-34DDDEF302B1}" type="datetime3">
              <a:rPr lang="zh-CN" altLang="en-US" sz="1100" smtClean="0">
                <a:latin typeface="+mj-lt"/>
              </a:rPr>
              <a:t>2018年1月5日星期五</a:t>
            </a:fld>
            <a:endParaRPr lang="zh-CN" altLang="en-US" sz="1100" dirty="0">
              <a:latin typeface="+mj-lt"/>
            </a:endParaRPr>
          </a:p>
        </p:txBody>
      </p:sp>
      <p:sp>
        <p:nvSpPr>
          <p:cNvPr id="5" name="副标题 2"/>
          <p:cNvSpPr txBox="1">
            <a:spLocks/>
          </p:cNvSpPr>
          <p:nvPr/>
        </p:nvSpPr>
        <p:spPr>
          <a:xfrm>
            <a:off x="5436096" y="6453336"/>
            <a:ext cx="3456384" cy="3600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zh-CN" altLang="en-US" sz="1100" dirty="0" smtClean="0">
                <a:latin typeface="+mj-lt"/>
              </a:rPr>
              <a:t>基于</a:t>
            </a:r>
            <a:r>
              <a:rPr lang="en-US" altLang="zh-CN" sz="1100" dirty="0" smtClean="0">
                <a:latin typeface="+mj-lt"/>
              </a:rPr>
              <a:t>LOMA 290</a:t>
            </a:r>
            <a:endParaRPr lang="zh-CN" altLang="en-US" sz="1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8745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10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一：组织</a:t>
            </a:r>
            <a:r>
              <a:rPr lang="zh-CN" altLang="en-US" sz="1200" dirty="0" smtClean="0"/>
              <a:t>和</a:t>
            </a:r>
            <a:r>
              <a:rPr lang="zh-CN" altLang="en-US" sz="1200" dirty="0"/>
              <a:t>管理</a:t>
            </a:r>
            <a:r>
              <a:rPr lang="zh-CN" altLang="en-US" sz="1200" dirty="0" smtClean="0"/>
              <a:t>  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②   公司</a:t>
            </a:r>
            <a:r>
              <a:rPr lang="zh-CN" altLang="en-US" dirty="0"/>
              <a:t>治理、伦理与</a:t>
            </a:r>
            <a:r>
              <a:rPr lang="zh-CN" altLang="en-US" dirty="0" smtClean="0"/>
              <a:t>控制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公司治理：</a:t>
            </a:r>
            <a:r>
              <a:rPr lang="zh-CN" altLang="en-US" sz="1600" dirty="0" smtClean="0"/>
              <a:t>指导和控制公司行为的政策和流程的机制，该机制强调公司如何负责任地、诚信地履行其使命，从而符合所有利益相关者的利益。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780928"/>
            <a:ext cx="2398068" cy="374441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公司伦理与道德行为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伦理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行为准则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教育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培训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内幕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交易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隐私与保密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行业协会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512116" y="2780928"/>
            <a:ext cx="2398068" cy="172819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控制类型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及时控制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反馈控制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651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11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一：组织</a:t>
            </a:r>
            <a:r>
              <a:rPr lang="zh-CN" altLang="en-US" sz="1200" dirty="0" smtClean="0"/>
              <a:t>和</a:t>
            </a:r>
            <a:r>
              <a:rPr lang="zh-CN" altLang="en-US" sz="1200" dirty="0"/>
              <a:t>管理</a:t>
            </a:r>
            <a:r>
              <a:rPr lang="zh-CN" altLang="en-US" sz="1200" dirty="0" smtClean="0"/>
              <a:t>  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②   公司</a:t>
            </a:r>
            <a:r>
              <a:rPr lang="zh-CN" altLang="en-US" dirty="0"/>
              <a:t>治理、伦理与</a:t>
            </a:r>
            <a:r>
              <a:rPr lang="zh-CN" altLang="en-US" dirty="0" smtClean="0"/>
              <a:t>控制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绩效标准：</a:t>
            </a:r>
            <a:r>
              <a:rPr lang="zh-CN" altLang="en-US" sz="1600" dirty="0" smtClean="0"/>
              <a:t>为了能够测评实际绩效而预先设定的绩效水平。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374441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绩效衡量工具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预算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审计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异常报告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480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课程大纲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7859216" cy="35283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dirty="0"/>
              <a:t>第一部分：公司组织结构和管理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b="1" dirty="0">
                <a:solidFill>
                  <a:srgbClr val="FFFF00"/>
                </a:solidFill>
              </a:rPr>
              <a:t>第二部分：支持职能</a:t>
            </a:r>
            <a:endParaRPr lang="en-US" altLang="zh-CN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第三部分：财务职能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第四部分：市场营销、产品开发、分销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第五部分：保单营运职能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12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373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876256" y="0"/>
            <a:ext cx="1810544" cy="390674"/>
          </a:xfrm>
        </p:spPr>
        <p:txBody>
          <a:bodyPr>
            <a:normAutofit/>
          </a:bodyPr>
          <a:lstStyle/>
          <a:p>
            <a:pPr algn="r"/>
            <a:r>
              <a:rPr lang="zh-CN" altLang="en-US" sz="1200" dirty="0" smtClean="0"/>
              <a:t>二：</a:t>
            </a:r>
            <a:r>
              <a:rPr lang="zh-CN" altLang="en-US" sz="1200" dirty="0"/>
              <a:t>支持</a:t>
            </a:r>
            <a:r>
              <a:rPr lang="zh-CN" altLang="en-US" sz="1200" dirty="0" smtClean="0"/>
              <a:t>职能</a:t>
            </a:r>
            <a:endParaRPr lang="zh-CN" altLang="en-US" sz="1200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>
          <a:xfrm>
            <a:off x="457200" y="1844825"/>
            <a:ext cx="7859216" cy="352839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 smtClean="0"/>
              <a:t>法律与合规</a:t>
            </a: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 smtClean="0"/>
              <a:t>人力资源</a:t>
            </a: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 smtClean="0"/>
              <a:t>信息与技术</a:t>
            </a:r>
            <a:endParaRPr lang="zh-CN" altLang="en-US" sz="2400" dirty="0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13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第二部分</a:t>
            </a:r>
            <a:r>
              <a:rPr lang="zh-CN" altLang="en-US" dirty="0"/>
              <a:t>：支持职能</a:t>
            </a:r>
          </a:p>
        </p:txBody>
      </p:sp>
    </p:spTree>
    <p:extLst>
      <p:ext uri="{BB962C8B-B14F-4D97-AF65-F5344CB8AC3E}">
        <p14:creationId xmlns:p14="http://schemas.microsoft.com/office/powerpoint/2010/main" val="94027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14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二：支持</a:t>
            </a:r>
            <a:r>
              <a:rPr lang="zh-CN" altLang="en-US" sz="1200" dirty="0" smtClean="0"/>
              <a:t>职能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①   法律与合规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853208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法律</a:t>
            </a:r>
            <a:r>
              <a:rPr lang="zh-CN" altLang="en-US" sz="2800" dirty="0" smtClean="0"/>
              <a:t>：</a:t>
            </a:r>
            <a:r>
              <a:rPr lang="zh-CN" altLang="en-US" sz="1600" dirty="0" smtClean="0"/>
              <a:t>处理保险人法律事宜（如合同和法律纠纷等）</a:t>
            </a:r>
            <a:endParaRPr lang="en-US" altLang="zh-CN" sz="2800" dirty="0" smtClean="0"/>
          </a:p>
        </p:txBody>
      </p:sp>
      <p:sp>
        <p:nvSpPr>
          <p:cNvPr id="12" name="内容占位符 5"/>
          <p:cNvSpPr>
            <a:spLocks noGrp="1"/>
          </p:cNvSpPr>
          <p:nvPr>
            <p:ph sz="half" idx="1"/>
          </p:nvPr>
        </p:nvSpPr>
        <p:spPr>
          <a:xfrm>
            <a:off x="611560" y="3212976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合规</a:t>
            </a:r>
            <a:r>
              <a:rPr lang="zh-CN" altLang="en-US" sz="2800" dirty="0" smtClean="0"/>
              <a:t>：</a:t>
            </a:r>
            <a:r>
              <a:rPr lang="zh-CN" altLang="en-US" sz="1600" dirty="0" smtClean="0"/>
              <a:t>确保公司的营运活动遵守政策和程序，以及经营所在的所有司法辖区的法律法规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90604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15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二：支持</a:t>
            </a:r>
            <a:r>
              <a:rPr lang="zh-CN" altLang="en-US" sz="1200" dirty="0" smtClean="0"/>
              <a:t>职能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①   法律与合规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556792"/>
            <a:ext cx="337599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法律部的职责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3046140" cy="374441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对董事会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对内部职能部门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对外部单位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sz="1600" dirty="0" smtClean="0">
                <a:latin typeface="Times New Roman" pitchFamily="18" charset="0"/>
                <a:ea typeface="华文中宋" pitchFamily="2" charset="-122"/>
              </a:rPr>
              <a:t>律师事务所</a:t>
            </a:r>
            <a:endParaRPr kumimoji="1" lang="en-US" altLang="zh-CN" sz="1600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sz="1600" dirty="0" smtClean="0">
                <a:latin typeface="Times New Roman" pitchFamily="18" charset="0"/>
                <a:ea typeface="华文中宋" pitchFamily="2" charset="-122"/>
              </a:rPr>
              <a:t>保单所有人</a:t>
            </a:r>
            <a:r>
              <a:rPr kumimoji="1" lang="en-US" altLang="zh-CN" sz="1600" dirty="0" smtClean="0">
                <a:latin typeface="Times New Roman" pitchFamily="18" charset="0"/>
                <a:ea typeface="华文中宋" pitchFamily="2" charset="-122"/>
              </a:rPr>
              <a:t>/</a:t>
            </a:r>
            <a:r>
              <a:rPr kumimoji="1" lang="zh-CN" altLang="en-US" sz="1600" dirty="0" smtClean="0">
                <a:latin typeface="Times New Roman" pitchFamily="18" charset="0"/>
                <a:ea typeface="华文中宋" pitchFamily="2" charset="-122"/>
              </a:rPr>
              <a:t>受益人</a:t>
            </a:r>
            <a:endParaRPr kumimoji="1" lang="en-US" altLang="zh-CN" sz="1600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sz="1600" dirty="0" smtClean="0">
                <a:latin typeface="Times New Roman" pitchFamily="18" charset="0"/>
                <a:ea typeface="华文中宋" pitchFamily="2" charset="-122"/>
              </a:rPr>
              <a:t>雇员</a:t>
            </a:r>
            <a:r>
              <a:rPr kumimoji="1" lang="en-US" altLang="zh-CN" sz="1600" dirty="0" smtClean="0">
                <a:latin typeface="Times New Roman" pitchFamily="18" charset="0"/>
                <a:ea typeface="华文中宋" pitchFamily="2" charset="-122"/>
              </a:rPr>
              <a:t>/</a:t>
            </a:r>
            <a:r>
              <a:rPr kumimoji="1" lang="zh-CN" altLang="en-US" sz="1600" dirty="0" smtClean="0">
                <a:latin typeface="Times New Roman" pitchFamily="18" charset="0"/>
                <a:ea typeface="华文中宋" pitchFamily="2" charset="-122"/>
              </a:rPr>
              <a:t>前员工</a:t>
            </a:r>
            <a:endParaRPr kumimoji="1" lang="en-US" altLang="zh-CN" sz="1600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sz="1600" dirty="0" smtClean="0">
                <a:latin typeface="Times New Roman" pitchFamily="18" charset="0"/>
                <a:ea typeface="华文中宋" pitchFamily="2" charset="-122"/>
              </a:rPr>
              <a:t>行业自律组织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内容占位符 5"/>
          <p:cNvSpPr>
            <a:spLocks noGrp="1"/>
          </p:cNvSpPr>
          <p:nvPr>
            <p:ph sz="half" idx="1"/>
          </p:nvPr>
        </p:nvSpPr>
        <p:spPr>
          <a:xfrm>
            <a:off x="4746204" y="1556792"/>
            <a:ext cx="337599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合规</a:t>
            </a:r>
            <a:r>
              <a:rPr lang="zh-CN" altLang="en-US" sz="2800" dirty="0" smtClean="0"/>
              <a:t>部的职责</a:t>
            </a:r>
            <a:endParaRPr lang="en-US" altLang="zh-CN" sz="2800" dirty="0" smtClean="0"/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4860032" y="2348880"/>
            <a:ext cx="3046140" cy="374441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预防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教育和培训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监控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2719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16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二</a:t>
            </a:r>
            <a:r>
              <a:rPr lang="zh-CN" altLang="en-US" sz="1200" dirty="0"/>
              <a:t>：支持</a:t>
            </a:r>
            <a:r>
              <a:rPr lang="zh-CN" altLang="en-US" sz="1200" dirty="0" smtClean="0"/>
              <a:t>职能  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②   人力资源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人力资源</a:t>
            </a:r>
            <a:r>
              <a:rPr lang="zh-CN" altLang="en-US" sz="2800" dirty="0" smtClean="0"/>
              <a:t>：</a:t>
            </a:r>
            <a:r>
              <a:rPr lang="zh-CN" altLang="en-US" sz="1600" dirty="0" smtClean="0"/>
              <a:t>招聘、培训、发展、留才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172819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人力资源规划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预测需求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评估供给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491880" y="2348880"/>
            <a:ext cx="2398068" cy="172819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招聘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内部招聘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外部招聘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6288732" y="2348880"/>
            <a:ext cx="2398068" cy="273630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员工选拔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申请和甄选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测试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面试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背景调查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药物检查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066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17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二</a:t>
            </a:r>
            <a:r>
              <a:rPr lang="zh-CN" altLang="en-US" sz="1200" dirty="0"/>
              <a:t>：支持</a:t>
            </a:r>
            <a:r>
              <a:rPr lang="zh-CN" altLang="en-US" sz="1200" dirty="0" smtClean="0"/>
              <a:t>职能  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②   人力资源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1988840"/>
            <a:ext cx="2398068" cy="230425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培训和发展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入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职培训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在职培训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课堂培训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自学培训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673754" y="1965216"/>
            <a:ext cx="2398068" cy="194421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绩效评估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设置目标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监督考核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评估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805780" y="4581128"/>
            <a:ext cx="2398068" cy="136815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薪酬福利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合规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354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18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二</a:t>
            </a:r>
            <a:r>
              <a:rPr lang="zh-CN" altLang="en-US" sz="1200" dirty="0"/>
              <a:t>：支持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信息与技术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信息管理：</a:t>
            </a:r>
            <a:r>
              <a:rPr lang="zh-CN" altLang="en-US" sz="1600" dirty="0" smtClean="0"/>
              <a:t>为了创建和管理公司信息而投入和使用的所有人力资源、工作流程及技术手段</a:t>
            </a:r>
            <a:endParaRPr lang="en-US" altLang="zh-CN" sz="2800" dirty="0" smtClean="0"/>
          </a:p>
        </p:txBody>
      </p:sp>
      <p:sp>
        <p:nvSpPr>
          <p:cNvPr id="12" name="内容占位符 5"/>
          <p:cNvSpPr>
            <a:spLocks noGrp="1"/>
          </p:cNvSpPr>
          <p:nvPr>
            <p:ph sz="half" idx="1"/>
          </p:nvPr>
        </p:nvSpPr>
        <p:spPr>
          <a:xfrm>
            <a:off x="611560" y="271730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技术</a:t>
            </a:r>
            <a:r>
              <a:rPr lang="zh-CN" altLang="en-US" sz="2800" dirty="0" smtClean="0"/>
              <a:t>管理：</a:t>
            </a:r>
            <a:r>
              <a:rPr lang="zh-CN" altLang="en-US" sz="1600" dirty="0" smtClean="0"/>
              <a:t>运用技术使公司资源最大化，使业务活动更有效率和效益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275707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19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二</a:t>
            </a:r>
            <a:r>
              <a:rPr lang="zh-CN" altLang="en-US" sz="1200" dirty="0"/>
              <a:t>：支持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信息与技术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2943944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信息管理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237626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数据库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数据库管理系统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文档管理系统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工作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流管理系统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内容占位符 5"/>
          <p:cNvSpPr>
            <a:spLocks noGrp="1"/>
          </p:cNvSpPr>
          <p:nvPr>
            <p:ph sz="half" idx="1"/>
          </p:nvPr>
        </p:nvSpPr>
        <p:spPr>
          <a:xfrm>
            <a:off x="4220344" y="1484784"/>
            <a:ext cx="2943944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业务处理技术</a:t>
            </a:r>
            <a:endParaRPr lang="en-US" altLang="zh-CN" sz="2800" dirty="0" smtClean="0"/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4334172" y="2348880"/>
            <a:ext cx="2398068" cy="237626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交易处理系统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商业智能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外包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087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培训</a:t>
            </a:r>
            <a:r>
              <a:rPr lang="zh-CN" altLang="en-US" dirty="0" smtClean="0"/>
              <a:t>目标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>
          <a:xfrm>
            <a:off x="457200" y="2636913"/>
            <a:ext cx="7859216" cy="2880320"/>
          </a:xfrm>
        </p:spPr>
        <p:txBody>
          <a:bodyPr/>
          <a:lstStyle/>
          <a:p>
            <a:r>
              <a:rPr lang="zh-CN" altLang="en-US" dirty="0" smtClean="0"/>
              <a:t>寿险公司的组织</a:t>
            </a:r>
            <a:endParaRPr lang="en-US" altLang="zh-CN" dirty="0" smtClean="0"/>
          </a:p>
          <a:p>
            <a:endParaRPr lang="zh-CN" altLang="en-US" dirty="0" smtClean="0"/>
          </a:p>
          <a:p>
            <a:r>
              <a:rPr lang="zh-CN" altLang="en-US" dirty="0" smtClean="0"/>
              <a:t>各职能部门的作用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保单营运部门职能</a:t>
            </a:r>
          </a:p>
          <a:p>
            <a:endParaRPr lang="zh-CN" altLang="en-US" dirty="0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2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6377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20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二</a:t>
            </a:r>
            <a:r>
              <a:rPr lang="zh-CN" altLang="en-US" sz="1200" dirty="0"/>
              <a:t>：支持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信息与技术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2943944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电信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417646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网络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内部网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外联网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电子邮件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及时通讯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防火墙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加密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入侵侦查软件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6444208" y="2348880"/>
            <a:ext cx="2232248" cy="237626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其他电信技术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远程会议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视频会议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移动技术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lvl="1">
              <a:lnSpc>
                <a:spcPct val="150000"/>
              </a:lnSpc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635896" y="2339712"/>
            <a:ext cx="2520280" cy="417646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计算机电话集成</a:t>
            </a: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CTI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自动呼叫分配器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屏幕弹出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en-US" altLang="zh-CN" dirty="0">
                <a:latin typeface="Times New Roman" pitchFamily="18" charset="0"/>
                <a:ea typeface="华文中宋" pitchFamily="2" charset="-122"/>
              </a:rPr>
              <a:t>IVR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953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21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二</a:t>
            </a:r>
            <a:r>
              <a:rPr lang="zh-CN" altLang="en-US" sz="1200" dirty="0"/>
              <a:t>：支持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信息与技术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4204084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altLang="zh-CN" sz="2800" dirty="0" smtClean="0"/>
              <a:t>IT</a:t>
            </a:r>
            <a:r>
              <a:rPr lang="zh-CN" altLang="en-US" sz="2800" dirty="0" smtClean="0"/>
              <a:t>安全和灾难恢复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259228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安全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防火墙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杀毒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软件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密码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数据管控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3491880" y="2348880"/>
            <a:ext cx="2398068" cy="208823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灾难恢复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热备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冷备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灾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备演练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1305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课程大纲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7859216" cy="35283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dirty="0"/>
              <a:t>第一部分：公司组织结构和管理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第二部分：支持职能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b="1" dirty="0">
                <a:solidFill>
                  <a:srgbClr val="FFFF00"/>
                </a:solidFill>
              </a:rPr>
              <a:t>第三部分：财务职能</a:t>
            </a:r>
            <a:endParaRPr lang="en-US" altLang="zh-CN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第四部分：市场营销、产品开发、分销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第五部分：保单营运职能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22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6089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876256" y="0"/>
            <a:ext cx="1810544" cy="390674"/>
          </a:xfrm>
        </p:spPr>
        <p:txBody>
          <a:bodyPr>
            <a:normAutofit/>
          </a:bodyPr>
          <a:lstStyle/>
          <a:p>
            <a:pPr algn="r"/>
            <a:r>
              <a:rPr lang="zh-CN" altLang="en-US" sz="1200" dirty="0"/>
              <a:t>三</a:t>
            </a:r>
            <a:r>
              <a:rPr lang="zh-CN" altLang="en-US" sz="1200" dirty="0" smtClean="0"/>
              <a:t>：</a:t>
            </a:r>
            <a:r>
              <a:rPr lang="zh-CN" altLang="en-US" sz="1200" dirty="0"/>
              <a:t>财务职能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>
          <a:xfrm>
            <a:off x="457200" y="1844825"/>
            <a:ext cx="7859216" cy="352839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 smtClean="0"/>
              <a:t>财务管理</a:t>
            </a: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 smtClean="0"/>
              <a:t>会计、资金运营和审计</a:t>
            </a: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/>
              <a:t>投资管理</a:t>
            </a:r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23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第</a:t>
            </a:r>
            <a:r>
              <a:rPr lang="zh-CN" altLang="en-US" dirty="0"/>
              <a:t>三</a:t>
            </a:r>
            <a:r>
              <a:rPr lang="zh-CN" altLang="en-US" dirty="0" smtClean="0"/>
              <a:t>部分</a:t>
            </a:r>
            <a:r>
              <a:rPr lang="zh-CN" altLang="en-US" dirty="0"/>
              <a:t>：财务</a:t>
            </a:r>
            <a:r>
              <a:rPr lang="zh-CN" altLang="en-US" dirty="0" smtClean="0"/>
              <a:t>职能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2915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24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三：</a:t>
            </a:r>
            <a:r>
              <a:rPr lang="zh-CN" altLang="en-US" sz="1200" dirty="0"/>
              <a:t>财务</a:t>
            </a:r>
            <a:r>
              <a:rPr lang="zh-CN" altLang="en-US" sz="1200" dirty="0" smtClean="0"/>
              <a:t>职能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①   财务管理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财务管理：</a:t>
            </a:r>
            <a:r>
              <a:rPr lang="zh-CN" altLang="en-US" sz="1600" dirty="0" smtClean="0"/>
              <a:t>通过对其资源的有效管理，从而实现公司既定财务目标的过程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374441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组织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会计和财务报告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资金运营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投资运营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审计和内部控制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其他部门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478188" y="2348880"/>
            <a:ext cx="2614092" cy="374441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职责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制定财务战略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风险管理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偿付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能力和盈利能力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资本管理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现金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流管理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提供财务信息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8233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25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三：</a:t>
            </a:r>
            <a:r>
              <a:rPr lang="zh-CN" altLang="en-US" sz="1200" dirty="0"/>
              <a:t>财务</a:t>
            </a:r>
            <a:r>
              <a:rPr lang="zh-CN" altLang="en-US" sz="1200" dirty="0" smtClean="0"/>
              <a:t>职能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①   财务管理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374441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监管偿付能力的工具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年度报告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财务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状况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审查外部审计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财务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报告要求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035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26</a:t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②   </a:t>
            </a:r>
            <a:r>
              <a:rPr lang="zh-CN" altLang="en-US" dirty="0" smtClean="0"/>
              <a:t>会计</a:t>
            </a:r>
            <a:r>
              <a:rPr lang="zh-CN" altLang="en-US" dirty="0"/>
              <a:t>、资金运营和审计</a:t>
            </a: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会计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187220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会计制度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财务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会计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管理会计</a:t>
            </a: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356248" y="2348488"/>
            <a:ext cx="2398068" cy="450951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财务会计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保费会计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投资会计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一般会计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税务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会计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buFont typeface="Wingdings" pitchFamily="2" charset="2"/>
              <a:buChar char="Ø"/>
            </a:pPr>
            <a:endParaRPr kumimoji="1" lang="en-US" altLang="zh-CN" sz="800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财务编报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资产负债表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现金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流量表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所有者权益表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6278388" y="2348880"/>
            <a:ext cx="2398068" cy="225475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管理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会计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预算编制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成本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会计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4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三：</a:t>
            </a:r>
            <a:r>
              <a:rPr lang="zh-CN" altLang="en-US" sz="1200" dirty="0"/>
              <a:t>财务</a:t>
            </a:r>
            <a:r>
              <a:rPr lang="zh-CN" altLang="en-US" sz="1200" dirty="0" smtClean="0"/>
              <a:t>职能  ②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7432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27</a:t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②   </a:t>
            </a:r>
            <a:r>
              <a:rPr lang="zh-CN" altLang="en-US" dirty="0" smtClean="0"/>
              <a:t>会计</a:t>
            </a:r>
            <a:r>
              <a:rPr lang="zh-CN" altLang="en-US" dirty="0"/>
              <a:t>、资金运营和审计</a:t>
            </a: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资金运营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187220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现金管理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流动性管理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4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三：</a:t>
            </a:r>
            <a:r>
              <a:rPr lang="zh-CN" altLang="en-US" sz="1200" dirty="0"/>
              <a:t>财务</a:t>
            </a:r>
            <a:r>
              <a:rPr lang="zh-CN" altLang="en-US" sz="1200" dirty="0" smtClean="0"/>
              <a:t>职能  ②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11883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28</a:t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②   </a:t>
            </a:r>
            <a:r>
              <a:rPr lang="zh-CN" altLang="en-US" dirty="0" smtClean="0"/>
              <a:t>会计</a:t>
            </a:r>
            <a:r>
              <a:rPr lang="zh-CN" altLang="en-US" dirty="0"/>
              <a:t>、资金运营和审计</a:t>
            </a: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审计：</a:t>
            </a:r>
            <a:r>
              <a:rPr lang="zh-CN" altLang="en-US" sz="1400" dirty="0" smtClean="0"/>
              <a:t>检查和评估公司会计记录 和流程的过程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187220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内部财务审计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内部控制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三：</a:t>
            </a:r>
            <a:r>
              <a:rPr lang="zh-CN" altLang="en-US" sz="1200" dirty="0"/>
              <a:t>财务</a:t>
            </a:r>
            <a:r>
              <a:rPr lang="zh-CN" altLang="en-US" sz="1200" dirty="0" smtClean="0"/>
              <a:t>职能  ②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33290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29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三：财务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投资管理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755576" y="2348880"/>
            <a:ext cx="2398068" cy="223224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投资风险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风险和回报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必要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回报率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多元化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投资管理：</a:t>
            </a:r>
            <a:r>
              <a:rPr lang="zh-CN" altLang="en-US" sz="1400" dirty="0" smtClean="0"/>
              <a:t>用多余现金进行投资（一般为长期）的所有活动</a:t>
            </a:r>
            <a:endParaRPr lang="en-US" altLang="zh-CN" sz="2800" dirty="0" smtClean="0"/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3491880" y="2348880"/>
            <a:ext cx="2398068" cy="158417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投资运营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投资评估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买卖证券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6134372" y="2348880"/>
            <a:ext cx="2398068" cy="158417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投资组合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一般账户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独立账户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2322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课程大纲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7859216" cy="35283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b="1" dirty="0" smtClean="0">
                <a:solidFill>
                  <a:srgbClr val="FFFF00"/>
                </a:solidFill>
              </a:rPr>
              <a:t>第一部分：公司组织结构和管理</a:t>
            </a:r>
            <a:endParaRPr lang="en-US" altLang="zh-CN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第二部分：支持职能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第三部分：财务职能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第四部分：市场营销、产品开发、分销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第五部分：保单营运职能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1168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30</a:t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投资管理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755576" y="2348880"/>
            <a:ext cx="2398068" cy="381642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债券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抵押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贷款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股票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不动产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保单贷款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投资种类</a:t>
            </a:r>
            <a:endParaRPr lang="en-US" altLang="zh-CN" sz="2800" dirty="0" smtClean="0"/>
          </a:p>
        </p:txBody>
      </p:sp>
      <p:sp>
        <p:nvSpPr>
          <p:cNvPr id="16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三：财务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0596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课程大纲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7859216" cy="35283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dirty="0"/>
              <a:t>第一部分：公司组织结构和管理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第二部分：支持职能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第三部分：财务职能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b="1" dirty="0">
                <a:solidFill>
                  <a:srgbClr val="FFFF00"/>
                </a:solidFill>
              </a:rPr>
              <a:t>第四部分：市场营销、产品开发、分销</a:t>
            </a:r>
            <a:endParaRPr lang="en-US" altLang="zh-CN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第五部分：保单营运职能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31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4817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876256" y="0"/>
            <a:ext cx="1810544" cy="390674"/>
          </a:xfrm>
        </p:spPr>
        <p:txBody>
          <a:bodyPr>
            <a:normAutofit fontScale="90000"/>
          </a:bodyPr>
          <a:lstStyle/>
          <a:p>
            <a:pPr algn="r"/>
            <a:r>
              <a:rPr lang="zh-CN" altLang="en-US" sz="1200" dirty="0" smtClean="0"/>
              <a:t>四：</a:t>
            </a:r>
            <a:r>
              <a:rPr lang="zh-CN" altLang="en-US" sz="1200" dirty="0"/>
              <a:t>营销、产品开发、</a:t>
            </a:r>
            <a:r>
              <a:rPr lang="zh-CN" altLang="en-US" sz="1200" dirty="0" smtClean="0"/>
              <a:t>分销</a:t>
            </a:r>
            <a:endParaRPr lang="zh-CN" altLang="en-US" sz="1200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>
          <a:xfrm>
            <a:off x="457200" y="1844825"/>
            <a:ext cx="7859216" cy="352839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/>
              <a:t>营销</a:t>
            </a: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 smtClean="0"/>
              <a:t>产品开发</a:t>
            </a: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 smtClean="0"/>
              <a:t>产品分销</a:t>
            </a:r>
            <a:endParaRPr lang="zh-CN" altLang="en-US" sz="2400" dirty="0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32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85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第四部分：营销</a:t>
            </a:r>
            <a:r>
              <a:rPr lang="zh-CN" altLang="en-US" dirty="0"/>
              <a:t>、产品开发、</a:t>
            </a:r>
            <a:r>
              <a:rPr lang="zh-CN" altLang="en-US" dirty="0" smtClean="0"/>
              <a:t>分销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4642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33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①   </a:t>
            </a:r>
            <a:r>
              <a:rPr lang="zh-CN" altLang="en-US" dirty="0"/>
              <a:t>营销</a:t>
            </a: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营销：</a:t>
            </a:r>
            <a:r>
              <a:rPr lang="zh-CN" altLang="en-US" sz="1600" dirty="0" smtClean="0"/>
              <a:t>为消费者、客户、商业伙伴乃至整个社会提供价值而进行的创造、交流、传达和交换过程、活动或机构设置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780928"/>
            <a:ext cx="2398068" cy="302433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营销计划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营销组合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产品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价格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促销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分销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614092" y="2780928"/>
            <a:ext cx="2398068" cy="302433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识别市场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细分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市场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目标营销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目标营销策略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889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34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①   </a:t>
            </a:r>
            <a:r>
              <a:rPr lang="zh-CN" altLang="en-US" dirty="0"/>
              <a:t>营销</a:t>
            </a: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1844824"/>
            <a:ext cx="2398068" cy="302433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营销信息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内部数据库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网站流量分析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竞争和市场情报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营销调研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营销环境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3758108" y="1844824"/>
            <a:ext cx="2398068" cy="302433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营销控制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销售分析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费用分析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盈利能力分析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营销审计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2274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35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②</a:t>
            </a:r>
            <a:r>
              <a:rPr lang="zh-CN" altLang="en-US" dirty="0" smtClean="0"/>
              <a:t>   产品开发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302433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产品计划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综合业务分析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技术设计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产品实施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绩效监控和审查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smtClean="0"/>
              <a:t>产品开发过程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387305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36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②</a:t>
            </a:r>
            <a:r>
              <a:rPr lang="zh-CN" altLang="en-US" dirty="0" smtClean="0"/>
              <a:t>   产品开发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420888"/>
            <a:ext cx="2398068" cy="172819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创意产生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筛选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观念测试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23678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产品计划</a:t>
            </a:r>
            <a:r>
              <a:rPr lang="en-US" altLang="zh-CN" sz="2800" dirty="0"/>
              <a:t>	</a:t>
            </a:r>
            <a:endParaRPr lang="en-US" altLang="zh-CN" sz="2800" dirty="0" smtClean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542084" y="2420888"/>
            <a:ext cx="2398068" cy="252028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市场分析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产品设计目标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可行性研究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营销计划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营销预测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内容占位符 5"/>
          <p:cNvSpPr>
            <a:spLocks noGrp="1"/>
          </p:cNvSpPr>
          <p:nvPr>
            <p:ph sz="half" idx="1"/>
          </p:nvPr>
        </p:nvSpPr>
        <p:spPr>
          <a:xfrm>
            <a:off x="3428256" y="1484784"/>
            <a:ext cx="2799928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综合业务分析</a:t>
            </a:r>
            <a:endParaRPr lang="en-US" altLang="zh-CN" sz="2800" dirty="0" smtClean="0"/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6206380" y="2420888"/>
            <a:ext cx="2398068" cy="367240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精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算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市场营销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核保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法律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财务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信息技术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客户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服务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理赔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5" name="内容占位符 5"/>
          <p:cNvSpPr>
            <a:spLocks noGrp="1"/>
          </p:cNvSpPr>
          <p:nvPr>
            <p:ph sz="half" idx="1"/>
          </p:nvPr>
        </p:nvSpPr>
        <p:spPr>
          <a:xfrm>
            <a:off x="6092552" y="1484784"/>
            <a:ext cx="23678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技术设计</a:t>
            </a:r>
            <a:r>
              <a:rPr lang="en-US" altLang="zh-CN" sz="2800" dirty="0"/>
              <a:t>	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187551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37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②</a:t>
            </a:r>
            <a:r>
              <a:rPr lang="zh-CN" altLang="en-US" dirty="0" smtClean="0"/>
              <a:t>   产品开发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420888"/>
            <a:ext cx="2398068" cy="172819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监管审批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促销和培训材料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系统开发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23678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产品实施 </a:t>
            </a:r>
            <a:endParaRPr lang="en-US" altLang="zh-CN" sz="2800" dirty="0" smtClean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542084" y="2420888"/>
            <a:ext cx="2398068" cy="252028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预测与实际销售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现有产品的影响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新客户统计特征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分销与促销成效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经验教训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内容占位符 5"/>
          <p:cNvSpPr>
            <a:spLocks noGrp="1"/>
          </p:cNvSpPr>
          <p:nvPr>
            <p:ph sz="half" idx="1"/>
          </p:nvPr>
        </p:nvSpPr>
        <p:spPr>
          <a:xfrm>
            <a:off x="3428256" y="1484784"/>
            <a:ext cx="2799928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绩效监控和审查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319785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38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③   </a:t>
            </a:r>
            <a:r>
              <a:rPr lang="zh-CN" altLang="en-US" dirty="0" smtClean="0"/>
              <a:t>产品分销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204864"/>
            <a:ext cx="2758108" cy="465313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个人销售分销体系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第三方机构分销体系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直接反应分析体系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04840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分销体系</a:t>
            </a:r>
            <a:endParaRPr lang="en-US" altLang="zh-CN" sz="1600" dirty="0" smtClean="0"/>
          </a:p>
        </p:txBody>
      </p:sp>
      <p:sp>
        <p:nvSpPr>
          <p:cNvPr id="14" name="AutoShape 13"/>
          <p:cNvSpPr>
            <a:spLocks/>
          </p:cNvSpPr>
          <p:nvPr/>
        </p:nvSpPr>
        <p:spPr bwMode="auto">
          <a:xfrm>
            <a:off x="3851920" y="1711144"/>
            <a:ext cx="360040" cy="1285808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4499992" y="1467976"/>
            <a:ext cx="3168352" cy="162018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代理人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领薪销售代表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理财顾问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4499992" y="3219752"/>
            <a:ext cx="3168352" cy="162018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经纪自营商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银行和其他储蓄机构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保险公司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7" name="AutoShape 4"/>
          <p:cNvSpPr>
            <a:spLocks noChangeArrowheads="1"/>
          </p:cNvSpPr>
          <p:nvPr/>
        </p:nvSpPr>
        <p:spPr bwMode="auto">
          <a:xfrm>
            <a:off x="4499992" y="4992332"/>
            <a:ext cx="3168352" cy="162018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直接邮寄</a:t>
            </a:r>
            <a:endParaRPr kumimoji="1" lang="en-US" altLang="zh-CN" dirty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印刷媒体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广播媒体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6120172" y="5013176"/>
            <a:ext cx="1908212" cy="1620180"/>
          </a:xfrm>
          <a:prstGeom prst="flowChartDocumen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电话营销</a:t>
            </a:r>
            <a:endParaRPr kumimoji="1" lang="en-US" altLang="zh-CN" dirty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网络营销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9" name="AutoShape 13"/>
          <p:cNvSpPr>
            <a:spLocks/>
          </p:cNvSpPr>
          <p:nvPr/>
        </p:nvSpPr>
        <p:spPr bwMode="auto">
          <a:xfrm>
            <a:off x="3851920" y="3386528"/>
            <a:ext cx="360040" cy="1285808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" name="AutoShape 13"/>
          <p:cNvSpPr>
            <a:spLocks/>
          </p:cNvSpPr>
          <p:nvPr/>
        </p:nvSpPr>
        <p:spPr bwMode="auto">
          <a:xfrm>
            <a:off x="3851920" y="5176534"/>
            <a:ext cx="360040" cy="1285808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内容占位符 5"/>
          <p:cNvSpPr>
            <a:spLocks noGrp="1"/>
          </p:cNvSpPr>
          <p:nvPr>
            <p:ph sz="half" idx="1"/>
          </p:nvPr>
        </p:nvSpPr>
        <p:spPr>
          <a:xfrm>
            <a:off x="4716016" y="836712"/>
            <a:ext cx="2655912" cy="639688"/>
          </a:xfrm>
        </p:spPr>
        <p:txBody>
          <a:bodyPr>
            <a:noAutofit/>
          </a:bodyPr>
          <a:lstStyle/>
          <a:p>
            <a:pPr marL="0" indent="0" algn="ctr">
              <a:lnSpc>
                <a:spcPct val="160000"/>
              </a:lnSpc>
              <a:buNone/>
            </a:pPr>
            <a:r>
              <a:rPr lang="zh-CN" altLang="en-US" sz="1800" dirty="0" smtClean="0"/>
              <a:t>分销渠道</a:t>
            </a:r>
            <a:endParaRPr lang="en-US" altLang="zh-CN" sz="1100" dirty="0" smtClean="0"/>
          </a:p>
        </p:txBody>
      </p:sp>
    </p:spTree>
    <p:extLst>
      <p:ext uri="{BB962C8B-B14F-4D97-AF65-F5344CB8AC3E}">
        <p14:creationId xmlns:p14="http://schemas.microsoft.com/office/powerpoint/2010/main" val="221075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39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③   </a:t>
            </a:r>
            <a:r>
              <a:rPr lang="zh-CN" altLang="en-US" dirty="0" smtClean="0"/>
              <a:t>产品分销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420888"/>
            <a:ext cx="2614092" cy="237626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代理合同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专业代理人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多险种代理人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上门服务代理人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4024064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kumimoji="1" lang="zh-CN" altLang="en-US" sz="2800" dirty="0" smtClean="0">
                <a:latin typeface="Times New Roman" pitchFamily="18" charset="0"/>
                <a:ea typeface="华文中宋" pitchFamily="2" charset="-122"/>
              </a:rPr>
              <a:t>代理人</a:t>
            </a:r>
            <a:endParaRPr kumimoji="1" lang="en-US" altLang="zh-CN" sz="2800" dirty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779912" y="2420888"/>
            <a:ext cx="2398068" cy="172819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佣金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首年度佣金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续保佣金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6494412" y="2420888"/>
            <a:ext cx="2398068" cy="136815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经纪人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834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876256" y="0"/>
            <a:ext cx="1810544" cy="390674"/>
          </a:xfrm>
        </p:spPr>
        <p:txBody>
          <a:bodyPr>
            <a:normAutofit/>
          </a:bodyPr>
          <a:lstStyle/>
          <a:p>
            <a:pPr algn="r"/>
            <a:r>
              <a:rPr lang="zh-CN" altLang="en-US" sz="1200" dirty="0" smtClean="0"/>
              <a:t>一</a:t>
            </a:r>
            <a:r>
              <a:rPr lang="zh-CN" altLang="en-US" sz="1200" dirty="0"/>
              <a:t>：</a:t>
            </a:r>
            <a:r>
              <a:rPr lang="zh-CN" altLang="en-US" sz="1200" dirty="0" smtClean="0"/>
              <a:t>组织和管理</a:t>
            </a:r>
            <a:endParaRPr lang="zh-CN" altLang="en-US" sz="1200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>
          <a:xfrm>
            <a:off x="457200" y="1844825"/>
            <a:ext cx="7859216" cy="352839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 smtClean="0"/>
              <a:t>组织和运营</a:t>
            </a: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 smtClean="0"/>
              <a:t>公司治理、伦理与控制</a:t>
            </a:r>
            <a:endParaRPr lang="zh-CN" altLang="en-US" sz="2400" dirty="0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4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/>
              <a:t>第一部分：公司组织结构和</a:t>
            </a:r>
            <a:r>
              <a:rPr lang="zh-CN" altLang="en-US" dirty="0" smtClean="0"/>
              <a:t>管理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9031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40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③   </a:t>
            </a:r>
            <a:r>
              <a:rPr lang="zh-CN" altLang="en-US" dirty="0" smtClean="0"/>
              <a:t>产品分销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420888"/>
            <a:ext cx="2110036" cy="280831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招聘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颁发执照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培训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销售支持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市场行为监管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301595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kumimoji="1" lang="zh-CN" altLang="en-US" sz="2800" dirty="0" smtClean="0">
                <a:latin typeface="Times New Roman" pitchFamily="18" charset="0"/>
                <a:ea typeface="华文中宋" pitchFamily="2" charset="-122"/>
              </a:rPr>
              <a:t>代理渠道支持 </a:t>
            </a:r>
            <a:endParaRPr kumimoji="1" lang="en-US" altLang="zh-CN" sz="2800" dirty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542084" y="2996952"/>
            <a:ext cx="2110036" cy="201622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展业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支持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营销支持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增强服务支持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技术支持</a:t>
            </a: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4" name="AutoShape 13"/>
          <p:cNvSpPr>
            <a:spLocks/>
          </p:cNvSpPr>
          <p:nvPr/>
        </p:nvSpPr>
        <p:spPr bwMode="auto">
          <a:xfrm>
            <a:off x="3059832" y="2892485"/>
            <a:ext cx="360040" cy="2070807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41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③   </a:t>
            </a:r>
            <a:r>
              <a:rPr lang="zh-CN" altLang="en-US" dirty="0" smtClean="0"/>
              <a:t>产品分销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420888"/>
            <a:ext cx="2110036" cy="252028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准客户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陌生拜访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职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场营销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驻点销售体系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301595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kumimoji="1" lang="zh-CN" altLang="en-US" sz="2800" dirty="0" smtClean="0">
                <a:latin typeface="Times New Roman" pitchFamily="18" charset="0"/>
                <a:ea typeface="华文中宋" pitchFamily="2" charset="-122"/>
              </a:rPr>
              <a:t>代理人销售方式 </a:t>
            </a:r>
            <a:endParaRPr kumimoji="1" lang="en-US" altLang="zh-CN" sz="2800" dirty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3974132" y="2420888"/>
            <a:ext cx="2614092" cy="266429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建议书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投保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书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首期保费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冷静期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回执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985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42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③   </a:t>
            </a:r>
            <a:r>
              <a:rPr lang="zh-CN" altLang="en-US" dirty="0" smtClean="0"/>
              <a:t>产品分销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420888"/>
            <a:ext cx="2110036" cy="100811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团险销售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301595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kumimoji="1" lang="zh-CN" altLang="en-US" sz="2800" dirty="0">
                <a:latin typeface="Times New Roman" pitchFamily="18" charset="0"/>
                <a:ea typeface="华文中宋" pitchFamily="2" charset="-122"/>
              </a:rPr>
              <a:t>领</a:t>
            </a:r>
            <a:r>
              <a:rPr kumimoji="1" lang="zh-CN" altLang="en-US" sz="2800" dirty="0" smtClean="0">
                <a:latin typeface="Times New Roman" pitchFamily="18" charset="0"/>
                <a:ea typeface="华文中宋" pitchFamily="2" charset="-122"/>
              </a:rPr>
              <a:t>薪销售代表 </a:t>
            </a:r>
            <a:endParaRPr kumimoji="1" lang="en-US" altLang="zh-CN" sz="2800" dirty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797396" y="4437112"/>
            <a:ext cx="2110036" cy="100811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独立理财顾问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4" name="内容占位符 5"/>
          <p:cNvSpPr>
            <a:spLocks noGrp="1"/>
          </p:cNvSpPr>
          <p:nvPr>
            <p:ph sz="half" idx="1"/>
          </p:nvPr>
        </p:nvSpPr>
        <p:spPr>
          <a:xfrm>
            <a:off x="683568" y="3501008"/>
            <a:ext cx="301595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kumimoji="1" lang="zh-CN" altLang="en-US" sz="2800" dirty="0">
                <a:latin typeface="Times New Roman" pitchFamily="18" charset="0"/>
                <a:ea typeface="华文中宋" pitchFamily="2" charset="-122"/>
              </a:rPr>
              <a:t>理财顾问</a:t>
            </a:r>
            <a:r>
              <a:rPr kumimoji="1" lang="zh-CN" altLang="en-US" sz="2800" dirty="0" smtClean="0">
                <a:latin typeface="Times New Roman" pitchFamily="18" charset="0"/>
                <a:ea typeface="华文中宋" pitchFamily="2" charset="-122"/>
              </a:rPr>
              <a:t> </a:t>
            </a:r>
            <a:endParaRPr kumimoji="1" lang="en-US" altLang="zh-CN" sz="2800" dirty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6740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43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③   </a:t>
            </a:r>
            <a:r>
              <a:rPr lang="zh-CN" altLang="en-US" dirty="0" smtClean="0"/>
              <a:t>产品分销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59536"/>
            <a:ext cx="2110036" cy="243761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经纪自营商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寿险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团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险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财产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险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69647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kumimoji="1" lang="zh-CN" altLang="en-US" sz="2800" dirty="0" smtClean="0">
                <a:latin typeface="Times New Roman" pitchFamily="18" charset="0"/>
                <a:ea typeface="华文中宋" pitchFamily="2" charset="-122"/>
              </a:rPr>
              <a:t>第三方机构分销体系</a:t>
            </a:r>
            <a:endParaRPr kumimoji="1" lang="en-US" altLang="zh-CN" sz="2800" dirty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3398068" y="2348880"/>
            <a:ext cx="2110036" cy="273630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银行和储蓄机构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纯分销商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战略联盟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合资公司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金融控股公司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5774332" y="2348880"/>
            <a:ext cx="2110036" cy="79208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保险公司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7212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44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③   </a:t>
            </a:r>
            <a:r>
              <a:rPr lang="zh-CN" altLang="en-US" dirty="0" smtClean="0"/>
              <a:t>产品分销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59536"/>
            <a:ext cx="2110036" cy="78143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邮件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69647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kumimoji="1" lang="zh-CN" altLang="en-US" sz="2800" dirty="0" smtClean="0">
                <a:latin typeface="Times New Roman" pitchFamily="18" charset="0"/>
                <a:ea typeface="华文中宋" pitchFamily="2" charset="-122"/>
              </a:rPr>
              <a:t>直接反应分销体系</a:t>
            </a:r>
            <a:endParaRPr kumimoji="1" lang="en-US" altLang="zh-CN" sz="2800" dirty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3398068" y="2348880"/>
            <a:ext cx="2110036" cy="172819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电话行销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自营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合作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5774332" y="2348880"/>
            <a:ext cx="2110036" cy="172819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网络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互联网营销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大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数据分析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3265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45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96136" y="0"/>
            <a:ext cx="289066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四：营销、产品开发、</a:t>
            </a:r>
            <a:r>
              <a:rPr lang="zh-CN" altLang="en-US" sz="1200" dirty="0" smtClean="0"/>
              <a:t>分销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③   </a:t>
            </a:r>
            <a:r>
              <a:rPr lang="zh-CN" altLang="en-US" dirty="0" smtClean="0"/>
              <a:t>产品分销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59536"/>
            <a:ext cx="2110036" cy="358974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成本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专业技能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消费者特征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产品特征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外部营销环境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69647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kumimoji="1" lang="zh-CN" altLang="en-US" sz="2800" dirty="0" smtClean="0">
                <a:latin typeface="Times New Roman" pitchFamily="18" charset="0"/>
                <a:ea typeface="华文中宋" pitchFamily="2" charset="-122"/>
              </a:rPr>
              <a:t>分销决策</a:t>
            </a:r>
            <a:endParaRPr kumimoji="1" lang="en-US" altLang="zh-CN" sz="2800" dirty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502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课程大纲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7859216" cy="35283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dirty="0"/>
              <a:t>第一部分：公司组织结构和管理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第二部分：支持职能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第三部分：财务职能</a:t>
            </a: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第四部分：市场营销、产品开发、分销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b="1" dirty="0">
                <a:solidFill>
                  <a:srgbClr val="FFFF00"/>
                </a:solidFill>
              </a:rPr>
              <a:t>第五部分：保单营运职能</a:t>
            </a:r>
            <a:endParaRPr lang="en-US" altLang="zh-CN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46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9576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876256" y="0"/>
            <a:ext cx="1810544" cy="390674"/>
          </a:xfrm>
        </p:spPr>
        <p:txBody>
          <a:bodyPr>
            <a:normAutofit/>
          </a:bodyPr>
          <a:lstStyle/>
          <a:p>
            <a:pPr algn="r"/>
            <a:r>
              <a:rPr lang="zh-CN" altLang="en-US" sz="1200" dirty="0" smtClean="0"/>
              <a:t>五：</a:t>
            </a:r>
            <a:r>
              <a:rPr lang="zh-CN" altLang="en-US" sz="1200" dirty="0"/>
              <a:t>保单营运职能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>
          <a:xfrm>
            <a:off x="457200" y="1844825"/>
            <a:ext cx="7859216" cy="352839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/>
              <a:t>核保</a:t>
            </a: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 smtClean="0"/>
              <a:t>理赔和年金给付</a:t>
            </a: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endParaRPr lang="en-US" altLang="zh-CN" sz="2400" dirty="0" smtClean="0"/>
          </a:p>
          <a:p>
            <a:pPr marL="514350" indent="-514350">
              <a:buFont typeface="+mj-ea"/>
              <a:buAutoNum type="circleNumDbPlain"/>
            </a:pPr>
            <a:r>
              <a:rPr lang="zh-CN" altLang="en-US" sz="2400" dirty="0" smtClean="0"/>
              <a:t>客户服务</a:t>
            </a:r>
            <a:endParaRPr lang="zh-CN" altLang="en-US" sz="2400" dirty="0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47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第五部分：保单营运职能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0831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48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①   </a:t>
            </a:r>
            <a:r>
              <a:rPr lang="zh-CN" altLang="en-US" dirty="0" smtClean="0"/>
              <a:t>核保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核保：</a:t>
            </a:r>
            <a:r>
              <a:rPr lang="en-US" altLang="zh-CN" sz="1600" dirty="0" smtClean="0"/>
              <a:t>1</a:t>
            </a:r>
            <a:r>
              <a:rPr lang="zh-CN" altLang="en-US" sz="1600" dirty="0" smtClean="0"/>
              <a:t>）对准保险人或团体所呈现的风险等级加以评估和分类；</a:t>
            </a:r>
            <a:r>
              <a:rPr lang="en-US" altLang="zh-CN" sz="1600" dirty="0" smtClean="0"/>
              <a:t>2</a:t>
            </a:r>
            <a:r>
              <a:rPr lang="zh-CN" altLang="en-US" sz="1600" dirty="0" smtClean="0"/>
              <a:t>）做出接受或拒绝该风险的决策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708920"/>
            <a:ext cx="1822004" cy="338437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基本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概念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死亡风险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风险组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核保决策</a:t>
            </a:r>
            <a:endParaRPr kumimoji="1" lang="en-US" altLang="zh-CN" dirty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核</a:t>
            </a: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保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逆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选择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续保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182044" y="3356992"/>
            <a:ext cx="1605980" cy="201622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优良组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标准组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次标准组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拒保组</a:t>
            </a:r>
            <a:endParaRPr kumimoji="1" lang="zh-CN" altLang="en-US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13"/>
          <p:cNvSpPr>
            <a:spLocks/>
          </p:cNvSpPr>
          <p:nvPr/>
        </p:nvSpPr>
        <p:spPr bwMode="auto">
          <a:xfrm>
            <a:off x="2699792" y="3252525"/>
            <a:ext cx="360040" cy="2070807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58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49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①   </a:t>
            </a:r>
            <a:r>
              <a:rPr lang="zh-CN" altLang="en-US" dirty="0" smtClean="0"/>
              <a:t>核保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核保目的：</a:t>
            </a:r>
            <a:r>
              <a:rPr lang="zh-CN" altLang="en-US" sz="1600" dirty="0" smtClean="0"/>
              <a:t>保持保险公司财务状况处于良好的前提下，接受最大数量的、合格的准被保险人或投保团体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708920"/>
            <a:ext cx="1822004" cy="187220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核保哲学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核保准则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3672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5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一：组织</a:t>
            </a:r>
            <a:r>
              <a:rPr lang="zh-CN" altLang="en-US" sz="1200" dirty="0" smtClean="0"/>
              <a:t>和管理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①   组织</a:t>
            </a:r>
            <a:r>
              <a:rPr lang="zh-CN" altLang="en-US" dirty="0"/>
              <a:t>和</a:t>
            </a:r>
            <a:r>
              <a:rPr lang="zh-CN" altLang="en-US" dirty="0" smtClean="0"/>
              <a:t>运营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公司的使命</a:t>
            </a:r>
            <a:endParaRPr lang="zh-CN" altLang="en-US" sz="11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3334172" cy="396044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公司利益相关者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公司所有人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客户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业务员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员工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监管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机构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评级机构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再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保险人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447356" y="2348881"/>
            <a:ext cx="3334172" cy="2808311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管理层级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董事会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高级管理层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中级</a:t>
            </a: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管理层</a:t>
            </a:r>
            <a:endParaRPr kumimoji="1" lang="en-US" altLang="zh-CN" dirty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初级</a:t>
            </a: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管理层</a:t>
            </a:r>
            <a:endParaRPr kumimoji="1" lang="en-US" altLang="zh-CN" dirty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021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50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①   </a:t>
            </a:r>
            <a:r>
              <a:rPr lang="zh-CN" altLang="en-US" dirty="0" smtClean="0"/>
              <a:t>核保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新业务处理：</a:t>
            </a:r>
            <a:r>
              <a:rPr lang="zh-CN" altLang="en-US" sz="1600" dirty="0" smtClean="0"/>
              <a:t>处理保险投保单、评估与寿险投保单相关的风险和签发保单等所有必须的活动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676189"/>
            <a:ext cx="2254052" cy="3273091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处理寿险投保单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纸质投保单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数据输入（外包）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电子投保系统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电子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签名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直通式处理系统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694212" y="2676189"/>
            <a:ext cx="2254052" cy="3273091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处理新年金业务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识别客户需求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生成年金说明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提交投保单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适配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性检查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生成待定合同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358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51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①   </a:t>
            </a:r>
            <a:r>
              <a:rPr lang="zh-CN" altLang="en-US" dirty="0" smtClean="0"/>
              <a:t>核保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核</a:t>
            </a:r>
            <a:r>
              <a:rPr lang="zh-CN" altLang="en-US" sz="2800" dirty="0" smtClean="0"/>
              <a:t>保流程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902124" cy="324036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外勤核保或远程核保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收集信息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医疗核保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财务核保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个人核保</a:t>
            </a:r>
            <a:endParaRPr kumimoji="1" lang="en-US" altLang="zh-CN" dirty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4262164" y="2636912"/>
            <a:ext cx="3262164" cy="266429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免体检补充说明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辅助体检报告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体检报告</a:t>
            </a: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/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医疗检测</a:t>
            </a: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/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化验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医疗信息</a:t>
            </a: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/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医生报告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用药数据库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4" name="AutoShape 13"/>
          <p:cNvSpPr>
            <a:spLocks/>
          </p:cNvSpPr>
          <p:nvPr/>
        </p:nvSpPr>
        <p:spPr bwMode="auto">
          <a:xfrm>
            <a:off x="3779912" y="2477758"/>
            <a:ext cx="360040" cy="2756245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467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52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①   </a:t>
            </a:r>
            <a:r>
              <a:rPr lang="zh-CN" altLang="en-US" dirty="0" smtClean="0"/>
              <a:t>核保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核</a:t>
            </a:r>
            <a:r>
              <a:rPr lang="zh-CN" altLang="en-US" sz="2800" dirty="0" smtClean="0"/>
              <a:t>保决策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326060" cy="198022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数字评级系统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适用保险费率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3902124" y="2708920"/>
            <a:ext cx="2254052" cy="162018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加费承保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加费表法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固定额外保费法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4" name="AutoShape 13"/>
          <p:cNvSpPr>
            <a:spLocks/>
          </p:cNvSpPr>
          <p:nvPr/>
        </p:nvSpPr>
        <p:spPr bwMode="auto">
          <a:xfrm>
            <a:off x="3419872" y="2543621"/>
            <a:ext cx="360040" cy="1862330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672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53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①   </a:t>
            </a:r>
            <a:r>
              <a:rPr lang="zh-CN" altLang="en-US" dirty="0" smtClean="0"/>
              <a:t>核保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2583904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核</a:t>
            </a:r>
            <a:r>
              <a:rPr lang="zh-CN" altLang="en-US" sz="2800" dirty="0" smtClean="0"/>
              <a:t>保控制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470076" cy="288032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职权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流程控制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生产力指标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审计日志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市场行为调查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971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54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/>
              <a:t>①   </a:t>
            </a:r>
            <a:r>
              <a:rPr lang="zh-CN" altLang="en-US" dirty="0" smtClean="0"/>
              <a:t>核保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2583904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团体核保</a:t>
            </a:r>
            <a:endParaRPr lang="en-US" altLang="zh-CN" sz="2800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348880"/>
            <a:ext cx="2470076" cy="288032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团体计划要求书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团体保险计划书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主投保单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团体保险主合同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保险凭证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4" name="内容占位符 5"/>
          <p:cNvSpPr>
            <a:spLocks noGrp="1"/>
          </p:cNvSpPr>
          <p:nvPr>
            <p:ph sz="half" idx="1"/>
          </p:nvPr>
        </p:nvSpPr>
        <p:spPr>
          <a:xfrm>
            <a:off x="4364360" y="1484784"/>
            <a:ext cx="2583904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团险风险</a:t>
            </a:r>
            <a:endParaRPr lang="en-US" altLang="zh-CN" sz="2800" dirty="0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4478188" y="2348880"/>
            <a:ext cx="2470076" cy="288032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团体特征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保障特征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199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55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②   理赔和年金给付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理赔管理：</a:t>
            </a:r>
            <a:r>
              <a:rPr lang="zh-CN" altLang="en-US" sz="1600" dirty="0" smtClean="0"/>
              <a:t>对保单所有人或受益人就合同给付提出的有效索赔进行评估、处理和支付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3902124" y="2708920"/>
            <a:ext cx="2398068" cy="338437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理赔哲学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理赔实务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805780" y="2708920"/>
            <a:ext cx="1822004" cy="338437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基本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概念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理赔分析员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索赔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死亡证明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9570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56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：保单营运职能  </a:t>
            </a:r>
            <a:r>
              <a:rPr lang="zh-CN" altLang="en-US" sz="1200" dirty="0" smtClean="0"/>
              <a:t>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②   理赔和年金给付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寿险理赔流程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3830116" y="1700808"/>
            <a:ext cx="2758108" cy="288032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保单是否有效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死者是否为被保险人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保单是否可抗辩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损失是否发生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损失是否受保障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批准拒绝索赔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805780" y="2780928"/>
            <a:ext cx="2398068" cy="288032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确定是否保险给付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计算给付金额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确定合适的受领人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支付保险金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13"/>
          <p:cNvSpPr>
            <a:spLocks/>
          </p:cNvSpPr>
          <p:nvPr/>
        </p:nvSpPr>
        <p:spPr bwMode="auto">
          <a:xfrm>
            <a:off x="3419872" y="1556792"/>
            <a:ext cx="360040" cy="2999301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998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57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：保单营运职能  </a:t>
            </a:r>
            <a:r>
              <a:rPr lang="zh-CN" altLang="en-US" sz="1200" dirty="0" smtClean="0"/>
              <a:t>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②   理赔和年金给付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272792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计算给付</a:t>
            </a:r>
            <a:r>
              <a:rPr lang="zh-CN" altLang="en-US" sz="2800" dirty="0" smtClean="0"/>
              <a:t>金额</a:t>
            </a:r>
            <a:endParaRPr lang="en-US" altLang="zh-CN" sz="2800" dirty="0" smtClean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424847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+ 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提前支付的保费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+ 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累积的保单红利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+ 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尚未支付的红利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+ </a:t>
            </a: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额外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保障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+ 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意外死亡给付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-  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未偿还的保单贷款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-  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累积的贷款利息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dirty="0" smtClean="0">
                <a:latin typeface="Times New Roman" pitchFamily="18" charset="0"/>
                <a:ea typeface="华文中宋" pitchFamily="2" charset="-122"/>
              </a:rPr>
              <a:t>-  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应付未付保费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4" name="内容占位符 5"/>
          <p:cNvSpPr>
            <a:spLocks noGrp="1"/>
          </p:cNvSpPr>
          <p:nvPr>
            <p:ph sz="half" idx="1"/>
          </p:nvPr>
        </p:nvSpPr>
        <p:spPr>
          <a:xfrm>
            <a:off x="4283968" y="1484784"/>
            <a:ext cx="272792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支付保险金</a:t>
            </a:r>
            <a:endParaRPr lang="en-US" altLang="zh-CN" sz="2800" dirty="0" smtClean="0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4397796" y="2348880"/>
            <a:ext cx="2694484" cy="367240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保单给付选择权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一次性支取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利息给付选择权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固定期间选择权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固定金额选择权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生存收入选择权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留存资产账户选择权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531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58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：保单营运职能  </a:t>
            </a:r>
            <a:r>
              <a:rPr lang="zh-CN" altLang="en-US" sz="1200" dirty="0" smtClean="0"/>
              <a:t>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②   理赔和年金给付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272792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确定受领人</a:t>
            </a:r>
            <a:endParaRPr lang="en-US" altLang="zh-CN" sz="2800" dirty="0" smtClean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805780" y="2348880"/>
            <a:ext cx="2038028" cy="212423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指定受益人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受益人先死亡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未成年人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交互诉讼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1" name="内容占位符 5"/>
          <p:cNvSpPr>
            <a:spLocks noGrp="1"/>
          </p:cNvSpPr>
          <p:nvPr>
            <p:ph sz="half" idx="1"/>
          </p:nvPr>
        </p:nvSpPr>
        <p:spPr>
          <a:xfrm>
            <a:off x="3635896" y="1484784"/>
            <a:ext cx="208823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理赔调查</a:t>
            </a:r>
            <a:endParaRPr lang="en-US" altLang="zh-CN" sz="2800" dirty="0" smtClean="0"/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3749724" y="2348880"/>
            <a:ext cx="1974404" cy="187220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骗保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防范欺诈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1757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59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：保单营运职能  </a:t>
            </a:r>
            <a:r>
              <a:rPr lang="zh-CN" altLang="en-US" sz="1200" dirty="0" smtClean="0"/>
              <a:t>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②   理赔和年金给付</a:t>
            </a:r>
            <a:endParaRPr lang="zh-CN" altLang="en-US" dirty="0"/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805780" y="2286000"/>
            <a:ext cx="2902124" cy="432048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指导控制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实时控制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反馈控制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5" name="内容占位符 5"/>
          <p:cNvSpPr>
            <a:spLocks noGrp="1"/>
          </p:cNvSpPr>
          <p:nvPr>
            <p:ph sz="half" idx="1"/>
          </p:nvPr>
        </p:nvSpPr>
        <p:spPr>
          <a:xfrm>
            <a:off x="611560" y="1484784"/>
            <a:ext cx="3312368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理赔管理控制机制</a:t>
            </a:r>
            <a:endParaRPr lang="en-US" altLang="zh-CN" sz="2800" dirty="0" smtClean="0"/>
          </a:p>
        </p:txBody>
      </p:sp>
      <p:sp>
        <p:nvSpPr>
          <p:cNvPr id="16" name="AutoShape 13"/>
          <p:cNvSpPr>
            <a:spLocks/>
          </p:cNvSpPr>
          <p:nvPr/>
        </p:nvSpPr>
        <p:spPr bwMode="auto">
          <a:xfrm>
            <a:off x="3779912" y="1844824"/>
            <a:ext cx="360040" cy="1156359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AutoShape 4"/>
          <p:cNvSpPr>
            <a:spLocks noChangeArrowheads="1"/>
          </p:cNvSpPr>
          <p:nvPr/>
        </p:nvSpPr>
        <p:spPr bwMode="auto">
          <a:xfrm>
            <a:off x="4355976" y="3256538"/>
            <a:ext cx="3374204" cy="150957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超额支票的主管审批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调查清单 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抗辩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期索赔审查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8" name="AutoShape 13"/>
          <p:cNvSpPr>
            <a:spLocks/>
          </p:cNvSpPr>
          <p:nvPr/>
        </p:nvSpPr>
        <p:spPr bwMode="auto">
          <a:xfrm>
            <a:off x="3779912" y="4840165"/>
            <a:ext cx="360040" cy="1539115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AutoShape 4"/>
          <p:cNvSpPr>
            <a:spLocks noChangeArrowheads="1"/>
          </p:cNvSpPr>
          <p:nvPr/>
        </p:nvSpPr>
        <p:spPr bwMode="auto">
          <a:xfrm>
            <a:off x="4355976" y="4869160"/>
            <a:ext cx="3374204" cy="151216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内部审计（批准与拒赔）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审查行为调查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外部审计（理赔过程）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4355976" y="1800578"/>
            <a:ext cx="3622204" cy="1340390"/>
            <a:chOff x="4355976" y="1800578"/>
            <a:chExt cx="3888432" cy="1340390"/>
          </a:xfrm>
        </p:grpSpPr>
        <p:sp>
          <p:nvSpPr>
            <p:cNvPr id="21" name="AutoShape 4"/>
            <p:cNvSpPr>
              <a:spLocks noChangeArrowheads="1"/>
            </p:cNvSpPr>
            <p:nvPr/>
          </p:nvSpPr>
          <p:spPr bwMode="auto">
            <a:xfrm>
              <a:off x="4355976" y="1800578"/>
              <a:ext cx="3622204" cy="1124366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>
              <a:no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9pPr>
            </a:lstStyle>
            <a:p>
              <a:pPr marL="342900" indent="-342900">
                <a:lnSpc>
                  <a:spcPct val="150000"/>
                </a:lnSpc>
                <a:buFont typeface="+mj-lt"/>
                <a:buAutoNum type="alphaLcParenR"/>
              </a:pPr>
              <a:r>
                <a:rPr kumimoji="1" lang="zh-CN" altLang="en-US" dirty="0" smtClean="0">
                  <a:latin typeface="Times New Roman" pitchFamily="18" charset="0"/>
                  <a:ea typeface="华文中宋" pitchFamily="2" charset="-122"/>
                </a:rPr>
                <a:t>理赔哲学与理赔指南</a:t>
              </a:r>
              <a:endParaRPr kumimoji="1" lang="en-US" altLang="zh-CN" dirty="0" smtClean="0">
                <a:latin typeface="Times New Roman" pitchFamily="18" charset="0"/>
                <a:ea typeface="华文中宋" pitchFamily="2" charset="-122"/>
              </a:endParaRPr>
            </a:p>
            <a:p>
              <a:pPr marL="342900" indent="-342900">
                <a:lnSpc>
                  <a:spcPct val="150000"/>
                </a:lnSpc>
                <a:buFont typeface="+mj-lt"/>
                <a:buAutoNum type="alphaLcParenR"/>
              </a:pPr>
              <a:r>
                <a:rPr kumimoji="1" lang="zh-CN" altLang="en-US" dirty="0" smtClean="0">
                  <a:latin typeface="Times New Roman" pitchFamily="18" charset="0"/>
                  <a:ea typeface="华文中宋" pitchFamily="2" charset="-122"/>
                </a:rPr>
                <a:t>理赔分级审批</a:t>
              </a:r>
              <a:endParaRPr kumimoji="1" lang="en-US" altLang="zh-CN" dirty="0" smtClean="0">
                <a:latin typeface="Times New Roman" pitchFamily="18" charset="0"/>
                <a:ea typeface="华文中宋" pitchFamily="2" charset="-122"/>
              </a:endParaRPr>
            </a:p>
          </p:txBody>
        </p:sp>
        <p:sp>
          <p:nvSpPr>
            <p:cNvPr id="22" name="AutoShape 4"/>
            <p:cNvSpPr>
              <a:spLocks noChangeArrowheads="1"/>
            </p:cNvSpPr>
            <p:nvPr/>
          </p:nvSpPr>
          <p:spPr bwMode="auto">
            <a:xfrm>
              <a:off x="6597691" y="1823756"/>
              <a:ext cx="1646717" cy="1317212"/>
            </a:xfrm>
            <a:prstGeom prst="flowChartDocumen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>
              <a:no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9pPr>
            </a:lstStyle>
            <a:p>
              <a:pPr marL="342900" indent="-342900">
                <a:lnSpc>
                  <a:spcPct val="150000"/>
                </a:lnSpc>
                <a:buFont typeface="+mj-lt"/>
                <a:buAutoNum type="alphaLcParenR" startAt="3"/>
              </a:pPr>
              <a:endParaRPr kumimoji="1" lang="en-US" altLang="zh-CN" dirty="0" smtClean="0">
                <a:latin typeface="Times New Roman" pitchFamily="18" charset="0"/>
                <a:ea typeface="华文中宋" pitchFamily="2" charset="-122"/>
              </a:endParaRPr>
            </a:p>
            <a:p>
              <a:pPr marL="342900" indent="-342900">
                <a:lnSpc>
                  <a:spcPct val="150000"/>
                </a:lnSpc>
                <a:buFont typeface="+mj-lt"/>
                <a:buAutoNum type="alphaLcParenR" startAt="3"/>
              </a:pPr>
              <a:r>
                <a:rPr kumimoji="1" lang="zh-CN" altLang="en-US" dirty="0">
                  <a:latin typeface="Times New Roman" pitchFamily="18" charset="0"/>
                  <a:ea typeface="华文中宋" pitchFamily="2" charset="-122"/>
                </a:rPr>
                <a:t>培训</a:t>
              </a:r>
              <a:endParaRPr kumimoji="1" lang="en-US" altLang="zh-CN" dirty="0" smtClean="0">
                <a:latin typeface="Times New Roman" pitchFamily="18" charset="0"/>
                <a:ea typeface="华文中宋" pitchFamily="2" charset="-122"/>
              </a:endParaRPr>
            </a:p>
          </p:txBody>
        </p:sp>
      </p:grpSp>
      <p:sp>
        <p:nvSpPr>
          <p:cNvPr id="23" name="AutoShape 13"/>
          <p:cNvSpPr>
            <a:spLocks/>
          </p:cNvSpPr>
          <p:nvPr/>
        </p:nvSpPr>
        <p:spPr bwMode="auto">
          <a:xfrm>
            <a:off x="3779912" y="3381141"/>
            <a:ext cx="360040" cy="1271995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335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6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一：组织</a:t>
            </a:r>
            <a:r>
              <a:rPr lang="zh-CN" altLang="en-US" sz="1200" dirty="0" smtClean="0"/>
              <a:t>和</a:t>
            </a:r>
            <a:r>
              <a:rPr lang="zh-CN" altLang="en-US" sz="1200" dirty="0"/>
              <a:t>管理</a:t>
            </a:r>
            <a:r>
              <a:rPr lang="zh-CN" altLang="en-US" sz="1200" dirty="0" smtClean="0"/>
              <a:t>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①   组织</a:t>
            </a:r>
            <a:r>
              <a:rPr lang="zh-CN" altLang="en-US" dirty="0"/>
              <a:t>和</a:t>
            </a:r>
            <a:r>
              <a:rPr lang="zh-CN" altLang="en-US" dirty="0" smtClean="0"/>
              <a:t>运营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1916832"/>
            <a:ext cx="3334172" cy="252028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管理职责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计划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组织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领导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447356" y="1916833"/>
            <a:ext cx="3334172" cy="2520279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组织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集权型组织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分权型组织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568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60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：保单营运职能 </a:t>
            </a:r>
            <a:r>
              <a:rPr lang="zh-CN" altLang="en-US" sz="1200" dirty="0" smtClean="0"/>
              <a:t> ②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②   理赔和年金给付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272792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年金给付</a:t>
            </a:r>
            <a:endParaRPr lang="en-US" altLang="zh-CN" sz="2800" dirty="0" smtClean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805780" y="2348880"/>
            <a:ext cx="2943944" cy="331236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年金死亡给付理赔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核实和记录索赔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确定死亡给付金额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支付死亡给付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处理税负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4868416" y="2348880"/>
            <a:ext cx="3818384" cy="360040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年金定期支付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非年金化选择权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年金化选择权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终身年金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联合及最后生存者终身年金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终身收入固定期间年金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终身收入退款年金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472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61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客户服务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客户服务：</a:t>
            </a:r>
            <a:r>
              <a:rPr lang="zh-CN" altLang="en-US" sz="1600" dirty="0" smtClean="0"/>
              <a:t>公司及员工为使客户满意而展开的广泛的活动，从而是客户能与公司继续业务往来，并向潜在客户正面宣传公司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708920"/>
            <a:ext cx="3766220" cy="338437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有效客户服务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教育与培训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技术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产品和工作流程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沟通和人际关系技能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技术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客户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关系管理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4625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62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客户服务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客户服务类型</a:t>
            </a:r>
            <a:endParaRPr lang="en-US" altLang="zh-CN" sz="2800" dirty="0" smtClean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276872"/>
            <a:ext cx="2830116" cy="338437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非财务业务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变更地址和姓名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变更保单所有权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变更受益人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变更保费支付方式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变更业务员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823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63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客户服务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客户服务类型</a:t>
            </a:r>
            <a:endParaRPr lang="en-US" altLang="zh-CN" sz="2800" dirty="0" smtClean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805780" y="2276872"/>
            <a:ext cx="2830116" cy="424847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财务业务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变更寿险保险责任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投资基金配置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寿险保单退保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年金退保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保单贷款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smtClean="0">
                <a:latin typeface="Times New Roman" pitchFamily="18" charset="0"/>
                <a:ea typeface="华文中宋" pitchFamily="2" charset="-122"/>
              </a:rPr>
              <a:t>红利支付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保单替换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保单复效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4283968" y="3933056"/>
            <a:ext cx="2758108" cy="234026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现金红利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支付保费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偿还保单贷款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购买额外保险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累积利息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4" name="AutoShape 13"/>
          <p:cNvSpPr>
            <a:spLocks/>
          </p:cNvSpPr>
          <p:nvPr/>
        </p:nvSpPr>
        <p:spPr bwMode="auto">
          <a:xfrm>
            <a:off x="3779912" y="3761278"/>
            <a:ext cx="360040" cy="2478761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871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64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客户服务</a:t>
            </a:r>
            <a:endParaRPr lang="zh-CN" altLang="en-US" dirty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805780" y="2276872"/>
            <a:ext cx="2254052" cy="151216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投诉管理系统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投诉处理团队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auto">
          <a:xfrm>
            <a:off x="4067944" y="2276872"/>
            <a:ext cx="2304256" cy="201622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追加销售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交叉销售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1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2223864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投诉</a:t>
            </a:r>
            <a:endParaRPr lang="en-US" altLang="zh-CN" sz="2800" dirty="0" smtClean="0"/>
          </a:p>
        </p:txBody>
      </p:sp>
      <p:sp>
        <p:nvSpPr>
          <p:cNvPr id="15" name="内容占位符 5"/>
          <p:cNvSpPr>
            <a:spLocks noGrp="1"/>
          </p:cNvSpPr>
          <p:nvPr>
            <p:ph sz="half" idx="1"/>
          </p:nvPr>
        </p:nvSpPr>
        <p:spPr>
          <a:xfrm>
            <a:off x="4067944" y="1493168"/>
            <a:ext cx="2223864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保全、销售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30317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65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客户服务</a:t>
            </a:r>
            <a:endParaRPr lang="zh-CN" altLang="en-US" dirty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805780" y="2276872"/>
            <a:ext cx="2830116" cy="316835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成员服务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建立记录和处理注册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客服管理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终止保障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1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301595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团险客服</a:t>
            </a:r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227931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66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客户服务</a:t>
            </a:r>
            <a:endParaRPr lang="zh-CN" altLang="en-US" dirty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805780" y="2286000"/>
            <a:ext cx="2902124" cy="432048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指导控制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即时控制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endParaRPr kumimoji="1" lang="en-US" altLang="zh-CN" dirty="0">
              <a:latin typeface="Times New Roman" pitchFamily="18" charset="0"/>
              <a:ea typeface="华文中宋" pitchFamily="2" charset="-122"/>
            </a:endParaRPr>
          </a:p>
          <a:p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反馈控制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>
              <a:lnSpc>
                <a:spcPct val="150000"/>
              </a:lnSpc>
            </a:pP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1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301595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/>
              <a:t>客</a:t>
            </a:r>
            <a:r>
              <a:rPr lang="zh-CN" altLang="en-US" sz="2800" dirty="0" smtClean="0"/>
              <a:t>服控制机制</a:t>
            </a:r>
            <a:endParaRPr lang="en-US" altLang="zh-CN" sz="2800" dirty="0" smtClean="0"/>
          </a:p>
        </p:txBody>
      </p:sp>
      <p:sp>
        <p:nvSpPr>
          <p:cNvPr id="13" name="AutoShape 13"/>
          <p:cNvSpPr>
            <a:spLocks/>
          </p:cNvSpPr>
          <p:nvPr/>
        </p:nvSpPr>
        <p:spPr bwMode="auto">
          <a:xfrm>
            <a:off x="3779912" y="1844824"/>
            <a:ext cx="360040" cy="1156359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4355976" y="3081478"/>
            <a:ext cx="3374204" cy="106760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实时监控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仪表盘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5" name="AutoShape 13"/>
          <p:cNvSpPr>
            <a:spLocks/>
          </p:cNvSpPr>
          <p:nvPr/>
        </p:nvSpPr>
        <p:spPr bwMode="auto">
          <a:xfrm>
            <a:off x="3779912" y="4158329"/>
            <a:ext cx="360040" cy="2048563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AutoShape 4"/>
          <p:cNvSpPr>
            <a:spLocks noChangeArrowheads="1"/>
          </p:cNvSpPr>
          <p:nvPr/>
        </p:nvSpPr>
        <p:spPr bwMode="auto">
          <a:xfrm>
            <a:off x="4355976" y="4189192"/>
            <a:ext cx="3374204" cy="2192136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业绩评估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投诉和满意度调查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客户关注小组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业务员反馈小组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神秘客户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4355976" y="1800578"/>
            <a:ext cx="3622204" cy="1340390"/>
            <a:chOff x="4355976" y="1800578"/>
            <a:chExt cx="3888432" cy="1340390"/>
          </a:xfrm>
        </p:grpSpPr>
        <p:sp>
          <p:nvSpPr>
            <p:cNvPr id="10" name="AutoShape 4"/>
            <p:cNvSpPr>
              <a:spLocks noChangeArrowheads="1"/>
            </p:cNvSpPr>
            <p:nvPr/>
          </p:nvSpPr>
          <p:spPr bwMode="auto">
            <a:xfrm>
              <a:off x="4355976" y="1800578"/>
              <a:ext cx="3622204" cy="1124366"/>
            </a:xfrm>
            <a:prstGeom prst="flowChartDocumen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>
              <a:no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9pPr>
            </a:lstStyle>
            <a:p>
              <a:pPr marL="342900" indent="-342900">
                <a:lnSpc>
                  <a:spcPct val="150000"/>
                </a:lnSpc>
                <a:buFont typeface="+mj-lt"/>
                <a:buAutoNum type="alphaLcParenR"/>
              </a:pPr>
              <a:r>
                <a:rPr kumimoji="1" lang="zh-CN" altLang="en-US" dirty="0" smtClean="0">
                  <a:latin typeface="Times New Roman" pitchFamily="18" charset="0"/>
                  <a:ea typeface="华文中宋" pitchFamily="2" charset="-122"/>
                </a:rPr>
                <a:t>保单和程序</a:t>
              </a:r>
              <a:endParaRPr kumimoji="1" lang="en-US" altLang="zh-CN" dirty="0" smtClean="0">
                <a:latin typeface="Times New Roman" pitchFamily="18" charset="0"/>
                <a:ea typeface="华文中宋" pitchFamily="2" charset="-122"/>
              </a:endParaRPr>
            </a:p>
            <a:p>
              <a:pPr marL="342900" indent="-342900">
                <a:lnSpc>
                  <a:spcPct val="150000"/>
                </a:lnSpc>
                <a:buFont typeface="+mj-lt"/>
                <a:buAutoNum type="alphaLcParenR"/>
              </a:pPr>
              <a:r>
                <a:rPr kumimoji="1" lang="zh-CN" altLang="en-US" dirty="0" smtClean="0">
                  <a:latin typeface="Times New Roman" pitchFamily="18" charset="0"/>
                  <a:ea typeface="华文中宋" pitchFamily="2" charset="-122"/>
                </a:rPr>
                <a:t>权限级别</a:t>
              </a:r>
              <a:endParaRPr kumimoji="1" lang="en-US" altLang="zh-CN" dirty="0" smtClean="0">
                <a:latin typeface="Times New Roman" pitchFamily="18" charset="0"/>
                <a:ea typeface="华文中宋" pitchFamily="2" charset="-122"/>
              </a:endParaRPr>
            </a:p>
          </p:txBody>
        </p:sp>
        <p:sp>
          <p:nvSpPr>
            <p:cNvPr id="17" name="AutoShape 4"/>
            <p:cNvSpPr>
              <a:spLocks noChangeArrowheads="1"/>
            </p:cNvSpPr>
            <p:nvPr/>
          </p:nvSpPr>
          <p:spPr bwMode="auto">
            <a:xfrm>
              <a:off x="6156176" y="1823756"/>
              <a:ext cx="2088232" cy="1317212"/>
            </a:xfrm>
            <a:prstGeom prst="flowChartDocumen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EC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t">
              <a:no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宋体" charset="-122"/>
                  <a:cs typeface="+mn-cs"/>
                </a:defRPr>
              </a:lvl9pPr>
            </a:lstStyle>
            <a:p>
              <a:pPr marL="342900" indent="-342900">
                <a:lnSpc>
                  <a:spcPct val="150000"/>
                </a:lnSpc>
                <a:buFont typeface="+mj-lt"/>
                <a:buAutoNum type="alphaLcParenR" startAt="3"/>
              </a:pPr>
              <a:r>
                <a:rPr kumimoji="1" lang="zh-CN" altLang="en-US" dirty="0" smtClean="0">
                  <a:latin typeface="Times New Roman" pitchFamily="18" charset="0"/>
                  <a:ea typeface="华文中宋" pitchFamily="2" charset="-122"/>
                </a:rPr>
                <a:t>标准绩效</a:t>
              </a:r>
              <a:endParaRPr kumimoji="1" lang="en-US" altLang="zh-CN" dirty="0" smtClean="0">
                <a:latin typeface="Times New Roman" pitchFamily="18" charset="0"/>
                <a:ea typeface="华文中宋" pitchFamily="2" charset="-122"/>
              </a:endParaRPr>
            </a:p>
            <a:p>
              <a:pPr marL="342900" indent="-342900">
                <a:lnSpc>
                  <a:spcPct val="150000"/>
                </a:lnSpc>
                <a:buFont typeface="+mj-lt"/>
                <a:buAutoNum type="alphaLcParenR" startAt="3"/>
              </a:pPr>
              <a:r>
                <a:rPr kumimoji="1" lang="zh-CN" altLang="en-US" dirty="0">
                  <a:latin typeface="Times New Roman" pitchFamily="18" charset="0"/>
                  <a:ea typeface="华文中宋" pitchFamily="2" charset="-122"/>
                </a:rPr>
                <a:t>培训</a:t>
              </a:r>
              <a:endParaRPr kumimoji="1" lang="en-US" altLang="zh-CN" dirty="0" smtClean="0">
                <a:latin typeface="Times New Roman" pitchFamily="18" charset="0"/>
                <a:ea typeface="华文中宋" pitchFamily="2" charset="-122"/>
              </a:endParaRPr>
            </a:p>
          </p:txBody>
        </p:sp>
      </p:grpSp>
      <p:sp>
        <p:nvSpPr>
          <p:cNvPr id="18" name="AutoShape 13"/>
          <p:cNvSpPr>
            <a:spLocks/>
          </p:cNvSpPr>
          <p:nvPr/>
        </p:nvSpPr>
        <p:spPr bwMode="auto">
          <a:xfrm>
            <a:off x="3779912" y="3280322"/>
            <a:ext cx="360040" cy="652734"/>
          </a:xfrm>
          <a:prstGeom prst="leftBrace">
            <a:avLst>
              <a:gd name="adj1" fmla="val 12558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697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67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5724128" y="0"/>
            <a:ext cx="2962672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 smtClean="0"/>
              <a:t>五</a:t>
            </a:r>
            <a:r>
              <a:rPr lang="zh-CN" altLang="en-US" sz="1200" dirty="0"/>
              <a:t>：保单营运</a:t>
            </a:r>
            <a:r>
              <a:rPr lang="zh-CN" altLang="en-US" sz="1200" dirty="0" smtClean="0"/>
              <a:t>职能  ③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③   客户服务</a:t>
            </a:r>
            <a:endParaRPr lang="zh-CN" altLang="en-US" dirty="0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805780" y="2286000"/>
            <a:ext cx="2470076" cy="301520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客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服的水平和可获得性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服务水平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未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接通电话数量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平均回答速度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放弃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误导电话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1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3015952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定量绩效评估</a:t>
            </a:r>
            <a:endParaRPr lang="en-US" altLang="zh-CN" sz="2800" dirty="0" smtClean="0"/>
          </a:p>
        </p:txBody>
      </p:sp>
      <p:sp>
        <p:nvSpPr>
          <p:cNvPr id="19" name="AutoShape 4"/>
          <p:cNvSpPr>
            <a:spLocks noChangeArrowheads="1"/>
          </p:cNvSpPr>
          <p:nvPr/>
        </p:nvSpPr>
        <p:spPr bwMode="auto">
          <a:xfrm>
            <a:off x="3470076" y="2276872"/>
            <a:ext cx="2470076" cy="172819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时效性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周转时间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首次接触解决问题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>
            <a:off x="6134372" y="2276872"/>
            <a:ext cx="2470076" cy="1728192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质量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合格率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错误率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21" name="AutoShape 4"/>
          <p:cNvSpPr>
            <a:spLocks noChangeArrowheads="1"/>
          </p:cNvSpPr>
          <p:nvPr/>
        </p:nvSpPr>
        <p:spPr bwMode="auto">
          <a:xfrm>
            <a:off x="3491880" y="4149080"/>
            <a:ext cx="2470076" cy="115212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生产率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完成的流程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360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68</a:t>
            </a:fld>
            <a:endParaRPr lang="zh-CN" altLang="en-US" dirty="0"/>
          </a:p>
        </p:txBody>
      </p:sp>
      <p:pic>
        <p:nvPicPr>
          <p:cNvPr id="13" name="Picture 2" descr="http://irec.jp/docs/images/icon-faq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276872"/>
            <a:ext cx="2228850" cy="173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85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7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一：组织</a:t>
            </a:r>
            <a:r>
              <a:rPr lang="zh-CN" altLang="en-US" sz="1200" dirty="0" smtClean="0"/>
              <a:t>和</a:t>
            </a:r>
            <a:r>
              <a:rPr lang="zh-CN" altLang="en-US" sz="1200" dirty="0"/>
              <a:t>管理</a:t>
            </a:r>
            <a:r>
              <a:rPr lang="zh-CN" altLang="en-US" sz="1200" dirty="0" smtClean="0"/>
              <a:t>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①   组织</a:t>
            </a:r>
            <a:r>
              <a:rPr lang="zh-CN" altLang="en-US" dirty="0"/>
              <a:t>和</a:t>
            </a:r>
            <a:r>
              <a:rPr lang="zh-CN" altLang="en-US" dirty="0" smtClean="0"/>
              <a:t>运营</a:t>
            </a:r>
            <a:endParaRPr lang="zh-CN" altLang="en-US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805780" y="2276872"/>
            <a:ext cx="3334172" cy="3960440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业务部门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营销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新业务管理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核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保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理赔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年金</a:t>
            </a: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给付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客户服务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447356" y="2276873"/>
            <a:ext cx="3334172" cy="3960439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支持部门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精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算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投资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信息技术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会计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人力资源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法律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合规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公司的职能部门</a:t>
            </a:r>
            <a:endParaRPr lang="zh-CN" alt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331736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8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一：组织</a:t>
            </a:r>
            <a:r>
              <a:rPr lang="zh-CN" altLang="en-US" sz="1200" dirty="0" smtClean="0"/>
              <a:t>和</a:t>
            </a:r>
            <a:r>
              <a:rPr lang="zh-CN" altLang="en-US" sz="1200" dirty="0"/>
              <a:t>管理</a:t>
            </a:r>
            <a:r>
              <a:rPr lang="zh-CN" altLang="en-US" sz="1200" dirty="0" smtClean="0"/>
              <a:t>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①   组织</a:t>
            </a:r>
            <a:r>
              <a:rPr lang="zh-CN" altLang="en-US" dirty="0"/>
              <a:t>和</a:t>
            </a:r>
            <a:r>
              <a:rPr lang="zh-CN" altLang="en-US" dirty="0" smtClean="0"/>
              <a:t>运营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保险人组织工作活动的传统方式</a:t>
            </a:r>
            <a:endParaRPr lang="en-US" altLang="zh-CN" sz="2800" dirty="0" smtClean="0"/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2592288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>
                <a:latin typeface="Times New Roman" pitchFamily="18" charset="0"/>
                <a:ea typeface="华文中宋" pitchFamily="2" charset="-122"/>
              </a:rPr>
              <a:t>按</a:t>
            </a: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职能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按产品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按地域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按分销体系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按客户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4139952" y="2348880"/>
            <a:ext cx="2398068" cy="129614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利润中心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委员会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465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日期占位符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BD66-7DCB-4B29-8C84-F0B3A45F79D3}" type="datetime1">
              <a:rPr lang="zh-CN" altLang="en-US" smtClean="0"/>
              <a:t>2018/1/5</a:t>
            </a:fld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275F-9EFE-416B-A36A-C9C86BC186A4}" type="slidenum">
              <a:rPr lang="zh-CN" altLang="en-US" smtClean="0"/>
              <a:pPr/>
              <a:t>9</a:t>
            </a:fld>
            <a:endParaRPr lang="zh-CN" altLang="en-US" dirty="0"/>
          </a:p>
        </p:txBody>
      </p:sp>
      <p:sp>
        <p:nvSpPr>
          <p:cNvPr id="7" name="标题 4"/>
          <p:cNvSpPr txBox="1">
            <a:spLocks/>
          </p:cNvSpPr>
          <p:nvPr/>
        </p:nvSpPr>
        <p:spPr>
          <a:xfrm>
            <a:off x="6876256" y="0"/>
            <a:ext cx="1810544" cy="390674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zh-CN" altLang="en-US" sz="1200" dirty="0"/>
              <a:t>一：组织</a:t>
            </a:r>
            <a:r>
              <a:rPr lang="zh-CN" altLang="en-US" sz="1200" dirty="0" smtClean="0"/>
              <a:t>和</a:t>
            </a:r>
            <a:r>
              <a:rPr lang="zh-CN" altLang="en-US" sz="1200" dirty="0"/>
              <a:t>管理</a:t>
            </a:r>
            <a:r>
              <a:rPr lang="zh-CN" altLang="en-US" sz="1200" dirty="0" smtClean="0"/>
              <a:t>  ①</a:t>
            </a:r>
            <a:endParaRPr lang="zh-CN" altLang="en-US" sz="12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324328" cy="92697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①   组织</a:t>
            </a:r>
            <a:r>
              <a:rPr lang="zh-CN" altLang="en-US" dirty="0"/>
              <a:t>和</a:t>
            </a:r>
            <a:r>
              <a:rPr lang="zh-CN" altLang="en-US" dirty="0" smtClean="0"/>
              <a:t>运营</a:t>
            </a:r>
            <a:endParaRPr lang="zh-CN" altLang="en-US" dirty="0"/>
          </a:p>
        </p:txBody>
      </p:sp>
      <p:sp>
        <p:nvSpPr>
          <p:cNvPr id="10" name="内容占位符 5"/>
          <p:cNvSpPr>
            <a:spLocks noGrp="1"/>
          </p:cNvSpPr>
          <p:nvPr>
            <p:ph sz="half" idx="1"/>
          </p:nvPr>
        </p:nvSpPr>
        <p:spPr>
          <a:xfrm>
            <a:off x="691952" y="1484784"/>
            <a:ext cx="7768480" cy="783704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CN" altLang="en-US" sz="2800" dirty="0" smtClean="0"/>
              <a:t>控股公司制</a:t>
            </a:r>
            <a:endParaRPr lang="en-US" altLang="zh-CN" sz="2800" dirty="0" smtClean="0"/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805780" y="2348880"/>
            <a:ext cx="2398068" cy="1296144"/>
          </a:xfrm>
          <a:prstGeom prst="flowChart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t">
            <a:no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Verdana" pitchFamily="34" charset="0"/>
                <a:ea typeface="宋体" charset="-122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顺向控股公司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kumimoji="1" lang="zh-CN" altLang="en-US" dirty="0" smtClean="0">
                <a:latin typeface="Times New Roman" pitchFamily="18" charset="0"/>
                <a:ea typeface="华文中宋" pitchFamily="2" charset="-122"/>
              </a:rPr>
              <a:t>逆向控股公司</a:t>
            </a:r>
            <a:endParaRPr kumimoji="1" lang="en-US" altLang="zh-CN" dirty="0" smtClean="0">
              <a:latin typeface="Times New Roman" pitchFamily="18" charset="0"/>
              <a:ea typeface="华文中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9156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5920</TotalTime>
  <Words>2675</Words>
  <Application>Microsoft Office PowerPoint</Application>
  <PresentationFormat>全屏显示(4:3)</PresentationFormat>
  <Paragraphs>986</Paragraphs>
  <Slides>68</Slides>
  <Notes>68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68</vt:i4>
      </vt:variant>
    </vt:vector>
  </HeadingPairs>
  <TitlesOfParts>
    <vt:vector size="69" baseType="lpstr">
      <vt:lpstr>流畅</vt:lpstr>
      <vt:lpstr>保险公司的运作</vt:lpstr>
      <vt:lpstr>培训目标</vt:lpstr>
      <vt:lpstr>课程大纲</vt:lpstr>
      <vt:lpstr>一：组织和管理</vt:lpstr>
      <vt:lpstr>①   组织和运营</vt:lpstr>
      <vt:lpstr>①   组织和运营</vt:lpstr>
      <vt:lpstr>①   组织和运营</vt:lpstr>
      <vt:lpstr>①   组织和运营</vt:lpstr>
      <vt:lpstr>①   组织和运营</vt:lpstr>
      <vt:lpstr>②   公司治理、伦理与控制</vt:lpstr>
      <vt:lpstr>②   公司治理、伦理与控制</vt:lpstr>
      <vt:lpstr>课程大纲</vt:lpstr>
      <vt:lpstr>二：支持职能</vt:lpstr>
      <vt:lpstr>①   法律与合规</vt:lpstr>
      <vt:lpstr>①   法律与合规</vt:lpstr>
      <vt:lpstr>②   人力资源</vt:lpstr>
      <vt:lpstr>②   人力资源</vt:lpstr>
      <vt:lpstr>③   信息与技术</vt:lpstr>
      <vt:lpstr>③   信息与技术</vt:lpstr>
      <vt:lpstr>③   信息与技术</vt:lpstr>
      <vt:lpstr>③   信息与技术</vt:lpstr>
      <vt:lpstr>课程大纲</vt:lpstr>
      <vt:lpstr>三：财务职能</vt:lpstr>
      <vt:lpstr>①   财务管理</vt:lpstr>
      <vt:lpstr>①   财务管理</vt:lpstr>
      <vt:lpstr>②   会计、资金运营和审计</vt:lpstr>
      <vt:lpstr>②   会计、资金运营和审计</vt:lpstr>
      <vt:lpstr>②   会计、资金运营和审计</vt:lpstr>
      <vt:lpstr>③   投资管理</vt:lpstr>
      <vt:lpstr>③   投资管理</vt:lpstr>
      <vt:lpstr>课程大纲</vt:lpstr>
      <vt:lpstr>四：营销、产品开发、分销</vt:lpstr>
      <vt:lpstr>①   营销</vt:lpstr>
      <vt:lpstr>①   营销</vt:lpstr>
      <vt:lpstr>②   产品开发</vt:lpstr>
      <vt:lpstr>②   产品开发</vt:lpstr>
      <vt:lpstr>②   产品开发</vt:lpstr>
      <vt:lpstr>③   产品分销</vt:lpstr>
      <vt:lpstr>③   产品分销</vt:lpstr>
      <vt:lpstr>③   产品分销</vt:lpstr>
      <vt:lpstr>③   产品分销</vt:lpstr>
      <vt:lpstr>③   产品分销</vt:lpstr>
      <vt:lpstr>③   产品分销</vt:lpstr>
      <vt:lpstr>③   产品分销</vt:lpstr>
      <vt:lpstr>③   产品分销</vt:lpstr>
      <vt:lpstr>课程大纲</vt:lpstr>
      <vt:lpstr>五：保单营运职能</vt:lpstr>
      <vt:lpstr>①   核保</vt:lpstr>
      <vt:lpstr>①   核保</vt:lpstr>
      <vt:lpstr>①   核保</vt:lpstr>
      <vt:lpstr>①   核保</vt:lpstr>
      <vt:lpstr>①   核保</vt:lpstr>
      <vt:lpstr>①   核保</vt:lpstr>
      <vt:lpstr>①   核保</vt:lpstr>
      <vt:lpstr>②   理赔和年金给付</vt:lpstr>
      <vt:lpstr>②   理赔和年金给付</vt:lpstr>
      <vt:lpstr>②   理赔和年金给付</vt:lpstr>
      <vt:lpstr>②   理赔和年金给付</vt:lpstr>
      <vt:lpstr>②   理赔和年金给付</vt:lpstr>
      <vt:lpstr>②   理赔和年金给付</vt:lpstr>
      <vt:lpstr>③   客户服务</vt:lpstr>
      <vt:lpstr>③   客户服务</vt:lpstr>
      <vt:lpstr>③   客户服务</vt:lpstr>
      <vt:lpstr>③   客户服务</vt:lpstr>
      <vt:lpstr>③   客户服务</vt:lpstr>
      <vt:lpstr>③   客户服务</vt:lpstr>
      <vt:lpstr>③   客户服务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Jason</dc:creator>
  <cp:lastModifiedBy>Jason</cp:lastModifiedBy>
  <cp:revision>680</cp:revision>
  <dcterms:created xsi:type="dcterms:W3CDTF">2017-11-11T02:12:06Z</dcterms:created>
  <dcterms:modified xsi:type="dcterms:W3CDTF">2018-01-05T15:12:09Z</dcterms:modified>
</cp:coreProperties>
</file>