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4"/>
  </p:notesMasterIdLst>
  <p:handoutMasterIdLst>
    <p:handoutMasterId r:id="rId65"/>
  </p:handoutMasterIdLst>
  <p:sldIdLst>
    <p:sldId id="257" r:id="rId2"/>
    <p:sldId id="259" r:id="rId3"/>
    <p:sldId id="324" r:id="rId4"/>
    <p:sldId id="261" r:id="rId5"/>
    <p:sldId id="262" r:id="rId6"/>
    <p:sldId id="264" r:id="rId7"/>
    <p:sldId id="311" r:id="rId8"/>
    <p:sldId id="263" r:id="rId9"/>
    <p:sldId id="265" r:id="rId10"/>
    <p:sldId id="322" r:id="rId11"/>
    <p:sldId id="266" r:id="rId12"/>
    <p:sldId id="267" r:id="rId13"/>
    <p:sldId id="268" r:id="rId14"/>
    <p:sldId id="270" r:id="rId15"/>
    <p:sldId id="271" r:id="rId16"/>
    <p:sldId id="272" r:id="rId17"/>
    <p:sldId id="275" r:id="rId18"/>
    <p:sldId id="274" r:id="rId19"/>
    <p:sldId id="273"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76" r:id="rId33"/>
    <p:sldId id="277" r:id="rId34"/>
    <p:sldId id="295" r:id="rId35"/>
    <p:sldId id="296" r:id="rId36"/>
    <p:sldId id="297" r:id="rId37"/>
    <p:sldId id="298" r:id="rId38"/>
    <p:sldId id="299" r:id="rId39"/>
    <p:sldId id="300" r:id="rId40"/>
    <p:sldId id="301" r:id="rId41"/>
    <p:sldId id="302" r:id="rId42"/>
    <p:sldId id="303" r:id="rId43"/>
    <p:sldId id="323" r:id="rId44"/>
    <p:sldId id="278" r:id="rId45"/>
    <p:sldId id="279" r:id="rId46"/>
    <p:sldId id="304" r:id="rId47"/>
    <p:sldId id="305" r:id="rId48"/>
    <p:sldId id="306" r:id="rId49"/>
    <p:sldId id="307" r:id="rId50"/>
    <p:sldId id="308" r:id="rId51"/>
    <p:sldId id="309" r:id="rId52"/>
    <p:sldId id="310" r:id="rId53"/>
    <p:sldId id="313" r:id="rId54"/>
    <p:sldId id="314" r:id="rId55"/>
    <p:sldId id="315" r:id="rId56"/>
    <p:sldId id="316" r:id="rId57"/>
    <p:sldId id="317" r:id="rId58"/>
    <p:sldId id="318" r:id="rId59"/>
    <p:sldId id="319" r:id="rId60"/>
    <p:sldId id="320" r:id="rId61"/>
    <p:sldId id="321" r:id="rId62"/>
    <p:sldId id="260" r:id="rId6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155475D-B97D-494F-9851-85DC6855A1DA}">
          <p14:sldIdLst>
            <p14:sldId id="257"/>
          </p14:sldIdLst>
        </p14:section>
        <p14:section name="无标题节" id="{9565BCE7-1A6B-459E-BF25-33FE4731AA5E}">
          <p14:sldIdLst>
            <p14:sldId id="259"/>
            <p14:sldId id="324"/>
            <p14:sldId id="261"/>
            <p14:sldId id="262"/>
            <p14:sldId id="264"/>
            <p14:sldId id="311"/>
            <p14:sldId id="263"/>
            <p14:sldId id="265"/>
            <p14:sldId id="322"/>
            <p14:sldId id="266"/>
            <p14:sldId id="267"/>
            <p14:sldId id="268"/>
            <p14:sldId id="270"/>
            <p14:sldId id="271"/>
            <p14:sldId id="272"/>
            <p14:sldId id="275"/>
            <p14:sldId id="274"/>
            <p14:sldId id="273"/>
            <p14:sldId id="282"/>
            <p14:sldId id="283"/>
            <p14:sldId id="284"/>
            <p14:sldId id="285"/>
            <p14:sldId id="286"/>
            <p14:sldId id="287"/>
            <p14:sldId id="288"/>
            <p14:sldId id="289"/>
            <p14:sldId id="290"/>
            <p14:sldId id="291"/>
            <p14:sldId id="292"/>
            <p14:sldId id="293"/>
            <p14:sldId id="276"/>
            <p14:sldId id="277"/>
            <p14:sldId id="295"/>
            <p14:sldId id="296"/>
            <p14:sldId id="297"/>
            <p14:sldId id="298"/>
            <p14:sldId id="299"/>
            <p14:sldId id="300"/>
            <p14:sldId id="301"/>
            <p14:sldId id="302"/>
            <p14:sldId id="303"/>
            <p14:sldId id="323"/>
            <p14:sldId id="278"/>
            <p14:sldId id="279"/>
            <p14:sldId id="304"/>
            <p14:sldId id="305"/>
            <p14:sldId id="306"/>
            <p14:sldId id="307"/>
            <p14:sldId id="308"/>
            <p14:sldId id="309"/>
            <p14:sldId id="310"/>
            <p14:sldId id="313"/>
            <p14:sldId id="314"/>
            <p14:sldId id="315"/>
            <p14:sldId id="316"/>
            <p14:sldId id="317"/>
            <p14:sldId id="318"/>
            <p14:sldId id="319"/>
            <p14:sldId id="320"/>
            <p14:sldId id="321"/>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81" autoAdjust="0"/>
    <p:restoredTop sz="92870" autoAdjust="0"/>
  </p:normalViewPr>
  <p:slideViewPr>
    <p:cSldViewPr>
      <p:cViewPr varScale="1">
        <p:scale>
          <a:sx n="70" d="100"/>
          <a:sy n="70" d="100"/>
        </p:scale>
        <p:origin x="-132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7" d="100"/>
          <a:sy n="57" d="100"/>
        </p:scale>
        <p:origin x="-260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13BDEA-E90D-4383-A789-AF83F4363782}" type="datetimeFigureOut">
              <a:rPr lang="zh-CN" altLang="en-US" smtClean="0"/>
              <a:t>2018/1/5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CD53EC-90E7-484A-B800-30014999C514}" type="slidenum">
              <a:rPr lang="zh-CN" altLang="en-US" smtClean="0"/>
              <a:t>‹#›</a:t>
            </a:fld>
            <a:endParaRPr lang="zh-CN" altLang="en-US"/>
          </a:p>
        </p:txBody>
      </p:sp>
    </p:spTree>
    <p:extLst>
      <p:ext uri="{BB962C8B-B14F-4D97-AF65-F5344CB8AC3E}">
        <p14:creationId xmlns:p14="http://schemas.microsoft.com/office/powerpoint/2010/main" val="3955456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7EA284-680A-44DC-AE5A-5FD0CFBA7BF4}" type="datetimeFigureOut">
              <a:rPr lang="zh-CN" altLang="en-US" smtClean="0"/>
              <a:t>2018/1/5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1B3636-8ABA-4B31-9DD5-990CBE2CAD2B}" type="slidenum">
              <a:rPr lang="zh-CN" altLang="en-US" smtClean="0"/>
              <a:t>‹#›</a:t>
            </a:fld>
            <a:endParaRPr lang="zh-CN" altLang="en-US"/>
          </a:p>
        </p:txBody>
      </p:sp>
    </p:spTree>
    <p:extLst>
      <p:ext uri="{BB962C8B-B14F-4D97-AF65-F5344CB8AC3E}">
        <p14:creationId xmlns:p14="http://schemas.microsoft.com/office/powerpoint/2010/main" val="1138373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a:t>
            </a:fld>
            <a:endParaRPr lang="zh-CN" altLang="en-US"/>
          </a:p>
        </p:txBody>
      </p:sp>
    </p:spTree>
    <p:extLst>
      <p:ext uri="{BB962C8B-B14F-4D97-AF65-F5344CB8AC3E}">
        <p14:creationId xmlns:p14="http://schemas.microsoft.com/office/powerpoint/2010/main" val="10463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10</a:t>
            </a:fld>
            <a:endParaRPr lang="zh-CN" altLang="en-US"/>
          </a:p>
        </p:txBody>
      </p:sp>
    </p:spTree>
    <p:extLst>
      <p:ext uri="{BB962C8B-B14F-4D97-AF65-F5344CB8AC3E}">
        <p14:creationId xmlns:p14="http://schemas.microsoft.com/office/powerpoint/2010/main" val="1226902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11</a:t>
            </a:fld>
            <a:endParaRPr lang="zh-CN" altLang="en-US"/>
          </a:p>
        </p:txBody>
      </p:sp>
    </p:spTree>
    <p:extLst>
      <p:ext uri="{BB962C8B-B14F-4D97-AF65-F5344CB8AC3E}">
        <p14:creationId xmlns:p14="http://schemas.microsoft.com/office/powerpoint/2010/main" val="618210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12</a:t>
            </a:fld>
            <a:endParaRPr lang="zh-CN" altLang="en-US"/>
          </a:p>
        </p:txBody>
      </p:sp>
    </p:spTree>
    <p:extLst>
      <p:ext uri="{BB962C8B-B14F-4D97-AF65-F5344CB8AC3E}">
        <p14:creationId xmlns:p14="http://schemas.microsoft.com/office/powerpoint/2010/main" val="4286852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13</a:t>
            </a:fld>
            <a:endParaRPr lang="zh-CN" altLang="en-US"/>
          </a:p>
        </p:txBody>
      </p:sp>
    </p:spTree>
    <p:extLst>
      <p:ext uri="{BB962C8B-B14F-4D97-AF65-F5344CB8AC3E}">
        <p14:creationId xmlns:p14="http://schemas.microsoft.com/office/powerpoint/2010/main" val="3087365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14</a:t>
            </a:fld>
            <a:endParaRPr lang="zh-CN" altLang="en-US"/>
          </a:p>
        </p:txBody>
      </p:sp>
    </p:spTree>
    <p:extLst>
      <p:ext uri="{BB962C8B-B14F-4D97-AF65-F5344CB8AC3E}">
        <p14:creationId xmlns:p14="http://schemas.microsoft.com/office/powerpoint/2010/main" val="1863889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15</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16</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17</a:t>
            </a:fld>
            <a:endParaRPr lang="zh-CN" altLang="en-US"/>
          </a:p>
        </p:txBody>
      </p:sp>
    </p:spTree>
    <p:extLst>
      <p:ext uri="{BB962C8B-B14F-4D97-AF65-F5344CB8AC3E}">
        <p14:creationId xmlns:p14="http://schemas.microsoft.com/office/powerpoint/2010/main" val="1198562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18</a:t>
            </a:fld>
            <a:endParaRPr lang="zh-CN" altLang="en-US"/>
          </a:p>
        </p:txBody>
      </p:sp>
    </p:spTree>
    <p:extLst>
      <p:ext uri="{BB962C8B-B14F-4D97-AF65-F5344CB8AC3E}">
        <p14:creationId xmlns:p14="http://schemas.microsoft.com/office/powerpoint/2010/main" val="9762576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19</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2</a:t>
            </a:fld>
            <a:endParaRPr lang="zh-CN" altLang="en-US"/>
          </a:p>
        </p:txBody>
      </p:sp>
    </p:spTree>
    <p:extLst>
      <p:ext uri="{BB962C8B-B14F-4D97-AF65-F5344CB8AC3E}">
        <p14:creationId xmlns:p14="http://schemas.microsoft.com/office/powerpoint/2010/main" val="19621545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20</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21</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28600" indent="-228600">
              <a:buFont typeface="+mj-lt"/>
              <a:buAutoNum type="arabicPeriod"/>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22</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23</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24</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25</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26</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27</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Wingdings" pitchFamily="2" charset="2"/>
              <a:buChar char="l"/>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28</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29</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3</a:t>
            </a:fld>
            <a:endParaRPr lang="zh-CN" altLang="en-US"/>
          </a:p>
        </p:txBody>
      </p:sp>
    </p:spTree>
    <p:extLst>
      <p:ext uri="{BB962C8B-B14F-4D97-AF65-F5344CB8AC3E}">
        <p14:creationId xmlns:p14="http://schemas.microsoft.com/office/powerpoint/2010/main" val="19621545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30</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31</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32</a:t>
            </a:fld>
            <a:endParaRPr lang="zh-CN" altLang="en-US"/>
          </a:p>
        </p:txBody>
      </p:sp>
    </p:spTree>
    <p:extLst>
      <p:ext uri="{BB962C8B-B14F-4D97-AF65-F5344CB8AC3E}">
        <p14:creationId xmlns:p14="http://schemas.microsoft.com/office/powerpoint/2010/main" val="32242516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33</a:t>
            </a:fld>
            <a:endParaRPr lang="zh-CN" altLang="en-US"/>
          </a:p>
        </p:txBody>
      </p:sp>
    </p:spTree>
    <p:extLst>
      <p:ext uri="{BB962C8B-B14F-4D97-AF65-F5344CB8AC3E}">
        <p14:creationId xmlns:p14="http://schemas.microsoft.com/office/powerpoint/2010/main" val="42213972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34</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35</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36</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37</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38</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39</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4</a:t>
            </a:fld>
            <a:endParaRPr lang="zh-CN" altLang="en-US"/>
          </a:p>
        </p:txBody>
      </p:sp>
    </p:spTree>
    <p:extLst>
      <p:ext uri="{BB962C8B-B14F-4D97-AF65-F5344CB8AC3E}">
        <p14:creationId xmlns:p14="http://schemas.microsoft.com/office/powerpoint/2010/main" val="39562736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40</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41</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42</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43</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44</a:t>
            </a:fld>
            <a:endParaRPr lang="zh-CN" altLang="en-US"/>
          </a:p>
        </p:txBody>
      </p:sp>
    </p:spTree>
    <p:extLst>
      <p:ext uri="{BB962C8B-B14F-4D97-AF65-F5344CB8AC3E}">
        <p14:creationId xmlns:p14="http://schemas.microsoft.com/office/powerpoint/2010/main" val="172386184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45</a:t>
            </a:fld>
            <a:endParaRPr lang="zh-CN" altLang="en-US"/>
          </a:p>
        </p:txBody>
      </p:sp>
    </p:spTree>
    <p:extLst>
      <p:ext uri="{BB962C8B-B14F-4D97-AF65-F5344CB8AC3E}">
        <p14:creationId xmlns:p14="http://schemas.microsoft.com/office/powerpoint/2010/main" val="10904177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46</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47</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48</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49</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5</a:t>
            </a:fld>
            <a:endParaRPr lang="zh-CN" altLang="en-US"/>
          </a:p>
        </p:txBody>
      </p:sp>
    </p:spTree>
    <p:extLst>
      <p:ext uri="{BB962C8B-B14F-4D97-AF65-F5344CB8AC3E}">
        <p14:creationId xmlns:p14="http://schemas.microsoft.com/office/powerpoint/2010/main" val="35465662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50</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51</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52</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53</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Font typeface="Arial" pitchFamily="34" charset="0"/>
              <a:buNone/>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54</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55</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56</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57</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58</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59</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6</a:t>
            </a:fld>
            <a:endParaRPr lang="zh-CN" altLang="en-US"/>
          </a:p>
        </p:txBody>
      </p:sp>
    </p:spTree>
    <p:extLst>
      <p:ext uri="{BB962C8B-B14F-4D97-AF65-F5344CB8AC3E}">
        <p14:creationId xmlns:p14="http://schemas.microsoft.com/office/powerpoint/2010/main" val="109460394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60</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61</a:t>
            </a:fld>
            <a:endParaRPr lang="zh-CN" altLang="en-US"/>
          </a:p>
        </p:txBody>
      </p:sp>
    </p:spTree>
    <p:extLst>
      <p:ext uri="{BB962C8B-B14F-4D97-AF65-F5344CB8AC3E}">
        <p14:creationId xmlns:p14="http://schemas.microsoft.com/office/powerpoint/2010/main" val="67447796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1B3636-8ABA-4B31-9DD5-990CBE2CAD2B}" type="slidenum">
              <a:rPr lang="zh-CN" altLang="en-US" smtClean="0"/>
              <a:t>62</a:t>
            </a:fld>
            <a:endParaRPr lang="zh-CN" altLang="en-US"/>
          </a:p>
        </p:txBody>
      </p:sp>
    </p:spTree>
    <p:extLst>
      <p:ext uri="{BB962C8B-B14F-4D97-AF65-F5344CB8AC3E}">
        <p14:creationId xmlns:p14="http://schemas.microsoft.com/office/powerpoint/2010/main" val="2572003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7</a:t>
            </a:fld>
            <a:endParaRPr lang="zh-CN" altLang="en-US"/>
          </a:p>
        </p:txBody>
      </p:sp>
    </p:spTree>
    <p:extLst>
      <p:ext uri="{BB962C8B-B14F-4D97-AF65-F5344CB8AC3E}">
        <p14:creationId xmlns:p14="http://schemas.microsoft.com/office/powerpoint/2010/main" val="118931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171450" indent="-171450">
              <a:buFont typeface="Arial" pitchFamily="34" charset="0"/>
              <a:buChar char="•"/>
            </a:pPr>
            <a:endParaRPr lang="en-US" altLang="zh-CN"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8</a:t>
            </a:fld>
            <a:endParaRPr lang="zh-CN" altLang="en-US"/>
          </a:p>
        </p:txBody>
      </p:sp>
    </p:spTree>
    <p:extLst>
      <p:ext uri="{BB962C8B-B14F-4D97-AF65-F5344CB8AC3E}">
        <p14:creationId xmlns:p14="http://schemas.microsoft.com/office/powerpoint/2010/main" val="1226902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61B3636-8ABA-4B31-9DD5-990CBE2CAD2B}" type="slidenum">
              <a:rPr lang="zh-CN" altLang="en-US" smtClean="0"/>
              <a:t>9</a:t>
            </a:fld>
            <a:endParaRPr lang="zh-CN" altLang="en-US"/>
          </a:p>
        </p:txBody>
      </p:sp>
    </p:spTree>
    <p:extLst>
      <p:ext uri="{BB962C8B-B14F-4D97-AF65-F5344CB8AC3E}">
        <p14:creationId xmlns:p14="http://schemas.microsoft.com/office/powerpoint/2010/main" val="281182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流畅-j">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Date Placeholder 29"/>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19" name="Footer Placeholder 18"/>
          <p:cNvSpPr>
            <a:spLocks noGrp="1"/>
          </p:cNvSpPr>
          <p:nvPr>
            <p:ph type="ftr" sz="quarter" idx="11"/>
          </p:nvPr>
        </p:nvSpPr>
        <p:spPr/>
        <p:txBody>
          <a:bodyPr/>
          <a:lstStyle/>
          <a:p>
            <a:endParaRPr lang="zh-CN" altLang="en-US" dirty="0"/>
          </a:p>
        </p:txBody>
      </p:sp>
      <p:sp>
        <p:nvSpPr>
          <p:cNvPr id="27" name="Slide Number Placeholder 26"/>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CN" altLang="en-US" smtClean="0"/>
              <a:t>单击此处编辑母版标题样式</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Date Placeholder 3"/>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Date Placeholder 3"/>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p>
            <a:fld id="{CDA8275F-9EFE-416B-A36A-C9C86BC186A4}" type="slidenum">
              <a:rPr lang="zh-CN" altLang="en-US" smtClean="0"/>
              <a:t>‹#›</a:t>
            </a:fld>
            <a:endParaRPr lang="zh-CN" altLang="en-US"/>
          </a:p>
        </p:txBody>
      </p:sp>
      <p:sp>
        <p:nvSpPr>
          <p:cNvPr id="5"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6"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Tree>
    <p:extLst>
      <p:ext uri="{BB962C8B-B14F-4D97-AF65-F5344CB8AC3E}">
        <p14:creationId xmlns:p14="http://schemas.microsoft.com/office/powerpoint/2010/main" val="76626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CN" altLang="en-US" smtClean="0"/>
              <a:t>单击此处编辑母版标题样式</a:t>
            </a:r>
            <a:endParaRPr kumimoji="0" lang="en-US"/>
          </a:p>
        </p:txBody>
      </p:sp>
      <p:sp>
        <p:nvSpPr>
          <p:cNvPr id="3" name="Content Placeholder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Date Placeholder 3"/>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Date Placeholder 3"/>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Date Placeholder 4"/>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Date Placeholder 6"/>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Date Placeholder 2"/>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Date Placeholder 4"/>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CDA8275F-9EFE-416B-A36A-C9C86BC186A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Date Placeholder 4"/>
          <p:cNvSpPr>
            <a:spLocks noGrp="1"/>
          </p:cNvSpPr>
          <p:nvPr>
            <p:ph type="dt" sz="half" idx="10"/>
          </p:nvPr>
        </p:nvSpPr>
        <p:spPr/>
        <p:txBody>
          <a:bodyPr/>
          <a:lstStyle/>
          <a:p>
            <a:fld id="{105E60B0-530D-49D8-959B-20C261D3C234}" type="datetimeFigureOut">
              <a:rPr lang="zh-CN" altLang="en-US" smtClean="0"/>
              <a:t>2018/1/5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a:xfrm>
            <a:off x="8077200" y="6356350"/>
            <a:ext cx="609600" cy="365125"/>
          </a:xfrm>
        </p:spPr>
        <p:txBody>
          <a:bodyPr/>
          <a:lstStyle/>
          <a:p>
            <a:fld id="{CDA8275F-9EFE-416B-A36A-C9C86BC186A4}" type="slidenum">
              <a:rPr lang="zh-CN" altLang="en-US" smtClean="0"/>
              <a:t>‹#›</a:t>
            </a:fld>
            <a:endParaRPr lang="zh-CN"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05E60B0-530D-49D8-959B-20C261D3C234}" type="datetimeFigureOut">
              <a:rPr lang="zh-CN" altLang="en-US" smtClean="0"/>
              <a:t>2018/1/5</a:t>
            </a:fld>
            <a:endParaRPr lang="zh-CN"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DE6EB8-52AB-45EA-A660-3E1EBFA7298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5" r:id="rId12"/>
  </p:sldLayoutIdLst>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EducationCatalog.pdf"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364088" y="1124744"/>
            <a:ext cx="3094112" cy="1470025"/>
          </a:xfrm>
        </p:spPr>
        <p:txBody>
          <a:bodyPr/>
          <a:lstStyle/>
          <a:p>
            <a:r>
              <a:rPr lang="zh-CN" altLang="en-US" dirty="0" smtClean="0"/>
              <a:t>保险原理</a:t>
            </a:r>
            <a:endParaRPr lang="zh-CN" altLang="en-US" dirty="0"/>
          </a:p>
        </p:txBody>
      </p:sp>
      <p:sp>
        <p:nvSpPr>
          <p:cNvPr id="3" name="副标题 2"/>
          <p:cNvSpPr>
            <a:spLocks noGrp="1"/>
          </p:cNvSpPr>
          <p:nvPr>
            <p:ph type="subTitle" idx="1"/>
          </p:nvPr>
        </p:nvSpPr>
        <p:spPr>
          <a:xfrm>
            <a:off x="5937920" y="3212976"/>
            <a:ext cx="2520280" cy="864096"/>
          </a:xfrm>
        </p:spPr>
        <p:txBody>
          <a:bodyPr/>
          <a:lstStyle/>
          <a:p>
            <a:r>
              <a:rPr lang="en-US" altLang="zh-CN" dirty="0" smtClean="0"/>
              <a:t>Jason  Zhang</a:t>
            </a:r>
            <a:endParaRPr lang="zh-CN" altLang="en-US" dirty="0"/>
          </a:p>
        </p:txBody>
      </p:sp>
      <p:sp>
        <p:nvSpPr>
          <p:cNvPr id="6" name="日期占位符 5"/>
          <p:cNvSpPr>
            <a:spLocks noGrp="1"/>
          </p:cNvSpPr>
          <p:nvPr>
            <p:ph type="dt" sz="half" idx="10"/>
          </p:nvPr>
        </p:nvSpPr>
        <p:spPr>
          <a:xfrm>
            <a:off x="457200" y="6453336"/>
            <a:ext cx="2133600" cy="365125"/>
          </a:xfrm>
        </p:spPr>
        <p:txBody>
          <a:bodyPr anchor="b"/>
          <a:lstStyle/>
          <a:p>
            <a:fld id="{7D347B07-B0F9-44F5-B5D1-34DDDEF302B1}" type="datetime3">
              <a:rPr lang="zh-CN" altLang="en-US" sz="1100" smtClean="0">
                <a:latin typeface="+mj-lt"/>
              </a:rPr>
              <a:t>2018年1月5日星期五</a:t>
            </a:fld>
            <a:endParaRPr lang="zh-CN" altLang="en-US" sz="1100" dirty="0">
              <a:latin typeface="+mj-lt"/>
            </a:endParaRPr>
          </a:p>
        </p:txBody>
      </p:sp>
      <p:sp>
        <p:nvSpPr>
          <p:cNvPr id="5" name="副标题 2"/>
          <p:cNvSpPr txBox="1">
            <a:spLocks/>
          </p:cNvSpPr>
          <p:nvPr/>
        </p:nvSpPr>
        <p:spPr>
          <a:xfrm>
            <a:off x="5436096" y="6453336"/>
            <a:ext cx="3456384" cy="360040"/>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zh-CN" altLang="en-US" sz="1100" dirty="0" smtClean="0">
                <a:latin typeface="+mj-lt"/>
              </a:rPr>
              <a:t>基于</a:t>
            </a:r>
            <a:r>
              <a:rPr lang="en-US" altLang="zh-CN" sz="1100" dirty="0" smtClean="0">
                <a:latin typeface="+mj-lt"/>
              </a:rPr>
              <a:t>LOMA 280</a:t>
            </a:r>
            <a:endParaRPr lang="zh-CN" altLang="en-US" sz="1100" dirty="0">
              <a:latin typeface="+mj-lt"/>
            </a:endParaRPr>
          </a:p>
        </p:txBody>
      </p:sp>
    </p:spTree>
    <p:extLst>
      <p:ext uri="{BB962C8B-B14F-4D97-AF65-F5344CB8AC3E}">
        <p14:creationId xmlns:p14="http://schemas.microsoft.com/office/powerpoint/2010/main" val="887459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一：保险基本原理 </a:t>
            </a:r>
            <a:r>
              <a:rPr lang="zh-CN" altLang="en-US" sz="1200" dirty="0" smtClean="0"/>
              <a:t>  ①</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①  风险</a:t>
            </a:r>
            <a:r>
              <a:rPr lang="zh-CN" altLang="en-US" dirty="0"/>
              <a:t>与</a:t>
            </a:r>
            <a:r>
              <a:rPr lang="zh-CN" altLang="en-US" dirty="0" smtClean="0"/>
              <a:t>保险</a:t>
            </a:r>
            <a:endParaRPr lang="zh-CN" altLang="en-US" dirty="0"/>
          </a:p>
        </p:txBody>
      </p:sp>
      <p:sp>
        <p:nvSpPr>
          <p:cNvPr id="10" name="AutoShape 4"/>
          <p:cNvSpPr>
            <a:spLocks noChangeArrowheads="1"/>
          </p:cNvSpPr>
          <p:nvPr/>
        </p:nvSpPr>
        <p:spPr bwMode="auto">
          <a:xfrm>
            <a:off x="589756" y="1844824"/>
            <a:ext cx="4270276" cy="446449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r>
              <a:rPr kumimoji="1" lang="zh-CN" altLang="en-US" sz="2000" dirty="0" smtClean="0">
                <a:latin typeface="Times New Roman" pitchFamily="18" charset="0"/>
                <a:ea typeface="华文中宋" pitchFamily="2" charset="-122"/>
              </a:rPr>
              <a:t>基本概念</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保险人</a:t>
            </a:r>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投保人</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保险</a:t>
            </a:r>
            <a:r>
              <a:rPr kumimoji="1" lang="zh-CN" altLang="en-US" sz="2000" dirty="0" smtClean="0">
                <a:latin typeface="Times New Roman" pitchFamily="18" charset="0"/>
                <a:ea typeface="华文中宋" pitchFamily="2" charset="-122"/>
              </a:rPr>
              <a:t>所有人</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保险单</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保险金</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被保险人</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受益人</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保费</a:t>
            </a:r>
            <a:endParaRPr kumimoji="1" lang="en-US" altLang="zh-CN" sz="2000" dirty="0" smtClean="0">
              <a:latin typeface="Times New Roman" pitchFamily="18" charset="0"/>
              <a:ea typeface="华文中宋" pitchFamily="2" charset="-122"/>
            </a:endParaRPr>
          </a:p>
        </p:txBody>
      </p:sp>
      <p:sp>
        <p:nvSpPr>
          <p:cNvPr id="13" name="AutoShape 4"/>
          <p:cNvSpPr>
            <a:spLocks noChangeArrowheads="1"/>
          </p:cNvSpPr>
          <p:nvPr/>
        </p:nvSpPr>
        <p:spPr bwMode="auto">
          <a:xfrm>
            <a:off x="2533972" y="1844824"/>
            <a:ext cx="2686100" cy="3096344"/>
          </a:xfrm>
          <a:prstGeom prst="flowChartDocument">
            <a:avLst/>
          </a:prstGeom>
          <a:noFill/>
          <a:ln w="9525">
            <a:no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人身风险</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个人保单</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团体保单</a:t>
            </a: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人身与健康保险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财产保险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索赔</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zh-CN" altLang="en-US" sz="2000" dirty="0">
              <a:latin typeface="Times New Roman" pitchFamily="18" charset="0"/>
              <a:ea typeface="华文中宋" pitchFamily="2" charset="-122"/>
            </a:endParaRPr>
          </a:p>
        </p:txBody>
      </p:sp>
      <p:sp>
        <p:nvSpPr>
          <p:cNvPr id="11" name="AutoShape 4"/>
          <p:cNvSpPr>
            <a:spLocks noChangeArrowheads="1"/>
          </p:cNvSpPr>
          <p:nvPr/>
        </p:nvSpPr>
        <p:spPr bwMode="auto">
          <a:xfrm>
            <a:off x="5414292" y="1844824"/>
            <a:ext cx="3118148" cy="460851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r>
              <a:rPr kumimoji="1" lang="zh-CN" altLang="en-US" sz="2000" dirty="0" smtClean="0">
                <a:latin typeface="Times New Roman" pitchFamily="18" charset="0"/>
                <a:ea typeface="华文中宋" pitchFamily="2" charset="-122"/>
              </a:rPr>
              <a:t>保险核保</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识别风险</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smtClean="0">
                <a:latin typeface="Times New Roman" pitchFamily="18" charset="0"/>
                <a:ea typeface="华文中宋" pitchFamily="2" charset="-122"/>
              </a:rPr>
              <a:t>实质风险因素</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smtClean="0">
                <a:latin typeface="Times New Roman" pitchFamily="18" charset="0"/>
                <a:ea typeface="华文中宋" pitchFamily="2" charset="-122"/>
              </a:rPr>
              <a:t>道德风险因素</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风险级别</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smtClean="0">
                <a:latin typeface="Times New Roman" pitchFamily="18" charset="0"/>
                <a:ea typeface="华文中宋" pitchFamily="2" charset="-122"/>
              </a:rPr>
              <a:t>优良体</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a:latin typeface="Times New Roman" pitchFamily="18" charset="0"/>
                <a:ea typeface="华文中宋" pitchFamily="2" charset="-122"/>
              </a:rPr>
              <a:t>标准</a:t>
            </a:r>
            <a:r>
              <a:rPr kumimoji="1" lang="zh-CN" altLang="en-US" sz="2000" dirty="0" smtClean="0">
                <a:latin typeface="Times New Roman" pitchFamily="18" charset="0"/>
                <a:ea typeface="华文中宋" pitchFamily="2" charset="-122"/>
              </a:rPr>
              <a:t>体</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a:latin typeface="Times New Roman" pitchFamily="18" charset="0"/>
                <a:ea typeface="华文中宋" pitchFamily="2" charset="-122"/>
              </a:rPr>
              <a:t>次标准</a:t>
            </a:r>
            <a:r>
              <a:rPr kumimoji="1" lang="zh-CN" altLang="en-US" sz="2000" dirty="0" smtClean="0">
                <a:latin typeface="Times New Roman" pitchFamily="18" charset="0"/>
                <a:ea typeface="华文中宋" pitchFamily="2" charset="-122"/>
              </a:rPr>
              <a:t>体</a:t>
            </a:r>
            <a:endParaRPr kumimoji="1" lang="en-US" altLang="zh-CN" sz="2000" dirty="0" smtClean="0">
              <a:latin typeface="Times New Roman" pitchFamily="18" charset="0"/>
              <a:ea typeface="华文中宋" pitchFamily="2" charset="-122"/>
            </a:endParaRPr>
          </a:p>
          <a:p>
            <a:pPr marL="971550" lvl="1" indent="-514350">
              <a:lnSpc>
                <a:spcPct val="150000"/>
              </a:lnSpc>
              <a:buFont typeface="+mj-lt"/>
              <a:buAutoNum type="romanUcPeriod"/>
            </a:pPr>
            <a:r>
              <a:rPr kumimoji="1" lang="zh-CN" altLang="en-US" sz="2000" dirty="0">
                <a:latin typeface="Times New Roman" pitchFamily="18" charset="0"/>
                <a:ea typeface="华文中宋" pitchFamily="2" charset="-122"/>
              </a:rPr>
              <a:t>拒保体</a:t>
            </a: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1466547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2780928"/>
            <a:ext cx="7859216" cy="2160241"/>
          </a:xfrm>
        </p:spPr>
        <p:txBody>
          <a:bodyPr>
            <a:noAutofit/>
          </a:bodyPr>
          <a:lstStyle/>
          <a:p>
            <a:pPr>
              <a:lnSpc>
                <a:spcPct val="150000"/>
              </a:lnSpc>
              <a:buFont typeface="Wingdings" pitchFamily="2" charset="2"/>
              <a:buChar char="ü"/>
            </a:pPr>
            <a:r>
              <a:rPr lang="zh-CN" altLang="en-US" sz="2400" dirty="0" smtClean="0"/>
              <a:t>股份制保险公司</a:t>
            </a:r>
            <a:endParaRPr lang="en-US" altLang="zh-CN" sz="2400" dirty="0" smtClean="0"/>
          </a:p>
          <a:p>
            <a:pPr>
              <a:lnSpc>
                <a:spcPct val="150000"/>
              </a:lnSpc>
              <a:buFont typeface="Wingdings" pitchFamily="2" charset="2"/>
              <a:buChar char="ü"/>
            </a:pPr>
            <a:r>
              <a:rPr lang="zh-CN" altLang="en-US" sz="2400" dirty="0" smtClean="0"/>
              <a:t>相互保险公司</a:t>
            </a:r>
            <a:endParaRPr lang="en-US" altLang="zh-CN" sz="2400" dirty="0" smtClean="0"/>
          </a:p>
          <a:p>
            <a:pPr>
              <a:lnSpc>
                <a:spcPct val="150000"/>
              </a:lnSpc>
              <a:buFont typeface="Wingdings" pitchFamily="2" charset="2"/>
              <a:buChar char="ü"/>
            </a:pPr>
            <a:r>
              <a:rPr lang="zh-CN" altLang="en-US" sz="2400" dirty="0"/>
              <a:t>互助会</a:t>
            </a:r>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②</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a:t>②</a:t>
            </a:r>
            <a:r>
              <a:rPr lang="zh-CN" altLang="en-US" dirty="0" smtClean="0"/>
              <a:t>   人寿</a:t>
            </a:r>
            <a:r>
              <a:rPr lang="zh-CN" altLang="en-US" dirty="0"/>
              <a:t>与健康保险业</a:t>
            </a:r>
          </a:p>
        </p:txBody>
      </p:sp>
      <p:sp>
        <p:nvSpPr>
          <p:cNvPr id="10"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smtClean="0"/>
              <a:t>保险公司形式</a:t>
            </a:r>
            <a:endParaRPr lang="zh-CN" altLang="en-US" sz="2800" dirty="0"/>
          </a:p>
        </p:txBody>
      </p:sp>
    </p:spTree>
    <p:extLst>
      <p:ext uri="{BB962C8B-B14F-4D97-AF65-F5344CB8AC3E}">
        <p14:creationId xmlns:p14="http://schemas.microsoft.com/office/powerpoint/2010/main" val="27539038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2780928"/>
            <a:ext cx="7859216" cy="2160241"/>
          </a:xfrm>
        </p:spPr>
        <p:txBody>
          <a:bodyPr>
            <a:noAutofit/>
          </a:bodyPr>
          <a:lstStyle/>
          <a:p>
            <a:pPr marL="571500" indent="-571500">
              <a:lnSpc>
                <a:spcPct val="150000"/>
              </a:lnSpc>
              <a:buFont typeface="+mj-lt"/>
              <a:buAutoNum type="romanUcPeriod"/>
            </a:pPr>
            <a:r>
              <a:rPr lang="zh-CN" altLang="en-US" sz="2800" dirty="0" smtClean="0"/>
              <a:t>保险监管</a:t>
            </a:r>
            <a:endParaRPr lang="en-US" altLang="zh-CN" sz="2800" dirty="0" smtClean="0"/>
          </a:p>
          <a:p>
            <a:pPr marL="937260" lvl="1" indent="-571500">
              <a:lnSpc>
                <a:spcPct val="150000"/>
              </a:lnSpc>
              <a:buFont typeface="Wingdings" pitchFamily="2" charset="2"/>
              <a:buChar char="Ø"/>
            </a:pPr>
            <a:r>
              <a:rPr lang="zh-CN" altLang="en-US" dirty="0"/>
              <a:t>偿付</a:t>
            </a:r>
            <a:r>
              <a:rPr lang="zh-CN" altLang="en-US" dirty="0" smtClean="0"/>
              <a:t>能力</a:t>
            </a:r>
            <a:endParaRPr lang="en-US" altLang="zh-CN" dirty="0" smtClean="0"/>
          </a:p>
          <a:p>
            <a:pPr marL="937260" lvl="1" indent="-571500">
              <a:lnSpc>
                <a:spcPct val="150000"/>
              </a:lnSpc>
              <a:buFont typeface="Wingdings" pitchFamily="2" charset="2"/>
              <a:buChar char="Ø"/>
            </a:pPr>
            <a:r>
              <a:rPr lang="zh-CN" altLang="en-US" dirty="0"/>
              <a:t>市场行为</a:t>
            </a:r>
            <a:endParaRPr lang="en-US" altLang="zh-CN" dirty="0" smtClean="0"/>
          </a:p>
          <a:p>
            <a:pPr marL="571500" indent="-571500">
              <a:lnSpc>
                <a:spcPct val="150000"/>
              </a:lnSpc>
              <a:buFont typeface="+mj-lt"/>
              <a:buAutoNum type="romanUcPeriod"/>
            </a:pPr>
            <a:r>
              <a:rPr lang="zh-CN" altLang="en-US" sz="2800" dirty="0" smtClean="0"/>
              <a:t>社会保险</a:t>
            </a:r>
            <a:endParaRPr lang="en-US" altLang="zh-CN" sz="2800" dirty="0" smtClean="0"/>
          </a:p>
          <a:p>
            <a:pPr marL="571500" indent="-571500">
              <a:lnSpc>
                <a:spcPct val="150000"/>
              </a:lnSpc>
              <a:buFont typeface="+mj-lt"/>
              <a:buAutoNum type="romanUcPeriod"/>
            </a:pPr>
            <a:r>
              <a:rPr lang="zh-CN" altLang="en-US" sz="2800" dirty="0" smtClean="0"/>
              <a:t>税收</a:t>
            </a:r>
            <a:endParaRPr lang="zh-CN" altLang="en-US" sz="28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12</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②</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a:t>②</a:t>
            </a:r>
            <a:r>
              <a:rPr lang="zh-CN" altLang="en-US" dirty="0" smtClean="0"/>
              <a:t>   人寿</a:t>
            </a:r>
            <a:r>
              <a:rPr lang="zh-CN" altLang="en-US" dirty="0"/>
              <a:t>与健康保险业</a:t>
            </a:r>
          </a:p>
        </p:txBody>
      </p:sp>
      <p:sp>
        <p:nvSpPr>
          <p:cNvPr id="10" name="内容占位符 5"/>
          <p:cNvSpPr>
            <a:spLocks noGrp="1"/>
          </p:cNvSpPr>
          <p:nvPr>
            <p:ph sz="half" idx="1"/>
          </p:nvPr>
        </p:nvSpPr>
        <p:spPr>
          <a:xfrm>
            <a:off x="457200" y="1844825"/>
            <a:ext cx="4618856" cy="720079"/>
          </a:xfrm>
        </p:spPr>
        <p:txBody>
          <a:bodyPr>
            <a:normAutofit/>
          </a:bodyPr>
          <a:lstStyle/>
          <a:p>
            <a:pPr marL="0" indent="0">
              <a:buNone/>
            </a:pPr>
            <a:r>
              <a:rPr lang="zh-CN" altLang="en-US" sz="2800" dirty="0" smtClean="0"/>
              <a:t>政府在保险中的作用</a:t>
            </a:r>
            <a:endParaRPr lang="zh-CN" altLang="en-US" sz="2800" dirty="0"/>
          </a:p>
        </p:txBody>
      </p:sp>
    </p:spTree>
    <p:extLst>
      <p:ext uri="{BB962C8B-B14F-4D97-AF65-F5344CB8AC3E}">
        <p14:creationId xmlns:p14="http://schemas.microsoft.com/office/powerpoint/2010/main" val="1873061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13</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③</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③   保险合同</a:t>
            </a:r>
            <a:endParaRPr lang="zh-CN" altLang="en-US" dirty="0"/>
          </a:p>
        </p:txBody>
      </p:sp>
      <p:sp>
        <p:nvSpPr>
          <p:cNvPr id="10"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a:t>合同</a:t>
            </a:r>
            <a:r>
              <a:rPr lang="zh-CN" altLang="en-US" sz="2800" dirty="0" smtClean="0"/>
              <a:t>形式</a:t>
            </a:r>
            <a:endParaRPr lang="zh-CN" altLang="en-US" sz="2800" dirty="0"/>
          </a:p>
        </p:txBody>
      </p:sp>
      <p:sp>
        <p:nvSpPr>
          <p:cNvPr id="11" name="AutoShape 4"/>
          <p:cNvSpPr>
            <a:spLocks noChangeArrowheads="1"/>
          </p:cNvSpPr>
          <p:nvPr/>
        </p:nvSpPr>
        <p:spPr bwMode="auto">
          <a:xfrm>
            <a:off x="589756" y="2564904"/>
            <a:ext cx="2133600" cy="198120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有效合同</a:t>
            </a:r>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无效合同</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可撤销合同</a:t>
            </a:r>
            <a:endParaRPr kumimoji="1" lang="zh-CN" altLang="en-US" sz="2000" dirty="0">
              <a:latin typeface="Times New Roman" pitchFamily="18" charset="0"/>
              <a:ea typeface="华文中宋" pitchFamily="2" charset="-122"/>
            </a:endParaRPr>
          </a:p>
        </p:txBody>
      </p:sp>
      <p:sp>
        <p:nvSpPr>
          <p:cNvPr id="12" name="AutoShape 5"/>
          <p:cNvSpPr>
            <a:spLocks noChangeArrowheads="1"/>
          </p:cNvSpPr>
          <p:nvPr/>
        </p:nvSpPr>
        <p:spPr bwMode="auto">
          <a:xfrm>
            <a:off x="2939380" y="2780928"/>
            <a:ext cx="1946275" cy="176517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要式合同</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非要式合同</a:t>
            </a:r>
            <a:endParaRPr kumimoji="1" lang="en-US" altLang="zh-CN" sz="2000" dirty="0">
              <a:latin typeface="Times New Roman" pitchFamily="18" charset="0"/>
              <a:ea typeface="华文中宋" pitchFamily="2" charset="-122"/>
            </a:endParaRPr>
          </a:p>
        </p:txBody>
      </p:sp>
      <p:sp>
        <p:nvSpPr>
          <p:cNvPr id="13" name="AutoShape 6"/>
          <p:cNvSpPr>
            <a:spLocks noChangeArrowheads="1"/>
          </p:cNvSpPr>
          <p:nvPr/>
        </p:nvSpPr>
        <p:spPr bwMode="auto">
          <a:xfrm>
            <a:off x="5170512" y="2996952"/>
            <a:ext cx="2209800" cy="367240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r>
              <a:rPr kumimoji="1" lang="zh-CN" altLang="en-US" sz="2000" dirty="0" smtClean="0">
                <a:latin typeface="Times New Roman" pitchFamily="18" charset="0"/>
                <a:ea typeface="华文中宋" pitchFamily="2" charset="-122"/>
              </a:rPr>
              <a:t>非要</a:t>
            </a:r>
            <a:r>
              <a:rPr kumimoji="1" lang="zh-CN" altLang="en-US" sz="2000" dirty="0">
                <a:latin typeface="Times New Roman" pitchFamily="18" charset="0"/>
                <a:ea typeface="华文中宋" pitchFamily="2" charset="-122"/>
              </a:rPr>
              <a:t>式</a:t>
            </a:r>
            <a:r>
              <a:rPr kumimoji="1" lang="zh-CN" altLang="en-US" sz="2000" dirty="0" smtClean="0">
                <a:latin typeface="Times New Roman" pitchFamily="18" charset="0"/>
                <a:ea typeface="华文中宋" pitchFamily="2" charset="-122"/>
              </a:rPr>
              <a:t>合同条件：</a:t>
            </a:r>
            <a:endParaRPr kumimoji="1" lang="zh-CN" altLang="en-US" sz="2000" dirty="0">
              <a:latin typeface="Times New Roman" pitchFamily="18" charset="0"/>
              <a:ea typeface="华文中宋" pitchFamily="2" charset="-122"/>
            </a:endParaRPr>
          </a:p>
          <a:p>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相互合意或同意</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充分对价</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合法目的</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签约能力</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000" dirty="0">
              <a:latin typeface="Times New Roman" pitchFamily="18" charset="0"/>
              <a:ea typeface="华文中宋" pitchFamily="2" charset="-122"/>
            </a:endParaRPr>
          </a:p>
          <a:p>
            <a:pPr>
              <a:lnSpc>
                <a:spcPct val="150000"/>
              </a:lnSpc>
            </a:pPr>
            <a:r>
              <a:rPr kumimoji="1" lang="zh-CN" altLang="en-US" sz="1200" i="1" dirty="0" smtClean="0">
                <a:latin typeface="Times New Roman" pitchFamily="18" charset="0"/>
                <a:ea typeface="华文中宋" pitchFamily="2" charset="-122"/>
              </a:rPr>
              <a:t>（</a:t>
            </a:r>
            <a:r>
              <a:rPr kumimoji="1" lang="zh-CN" altLang="en-US" sz="1200" i="1" dirty="0">
                <a:latin typeface="Times New Roman" pitchFamily="18" charset="0"/>
                <a:ea typeface="华文中宋" pitchFamily="2" charset="-122"/>
              </a:rPr>
              <a:t>合同法</a:t>
            </a:r>
            <a:r>
              <a:rPr kumimoji="1" lang="zh-CN" altLang="en-US" sz="1200" i="1" dirty="0" smtClean="0">
                <a:latin typeface="Times New Roman" pitchFamily="18" charset="0"/>
                <a:ea typeface="华文中宋" pitchFamily="2" charset="-122"/>
              </a:rPr>
              <a:t>）</a:t>
            </a:r>
            <a:endParaRPr kumimoji="1" lang="zh-CN" altLang="en-US" sz="1200" i="1" dirty="0">
              <a:latin typeface="Times New Roman" pitchFamily="18" charset="0"/>
              <a:ea typeface="华文中宋" pitchFamily="2" charset="-122"/>
            </a:endParaRPr>
          </a:p>
        </p:txBody>
      </p:sp>
    </p:spTree>
    <p:extLst>
      <p:ext uri="{BB962C8B-B14F-4D97-AF65-F5344CB8AC3E}">
        <p14:creationId xmlns:p14="http://schemas.microsoft.com/office/powerpoint/2010/main" val="1836049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14</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③</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③   保险合同</a:t>
            </a:r>
            <a:endParaRPr lang="zh-CN" altLang="en-US" dirty="0"/>
          </a:p>
        </p:txBody>
      </p:sp>
      <p:sp>
        <p:nvSpPr>
          <p:cNvPr id="10"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smtClean="0"/>
              <a:t>合同</a:t>
            </a:r>
            <a:r>
              <a:rPr lang="zh-CN" altLang="en-US" sz="2800" dirty="0"/>
              <a:t>类型</a:t>
            </a:r>
          </a:p>
        </p:txBody>
      </p:sp>
      <p:sp>
        <p:nvSpPr>
          <p:cNvPr id="11" name="AutoShape 4"/>
          <p:cNvSpPr>
            <a:spLocks noChangeArrowheads="1"/>
          </p:cNvSpPr>
          <p:nvPr/>
        </p:nvSpPr>
        <p:spPr bwMode="auto">
          <a:xfrm>
            <a:off x="589756" y="2564904"/>
            <a:ext cx="2133600" cy="198120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双</a:t>
            </a:r>
            <a:r>
              <a:rPr kumimoji="1" lang="zh-CN" altLang="en-US" sz="2000" dirty="0" smtClean="0">
                <a:latin typeface="Times New Roman" pitchFamily="18" charset="0"/>
                <a:ea typeface="华文中宋" pitchFamily="2" charset="-122"/>
              </a:rPr>
              <a:t>务合同</a:t>
            </a:r>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单务</a:t>
            </a:r>
            <a:r>
              <a:rPr kumimoji="1" lang="zh-CN" altLang="en-US" sz="2000" dirty="0" smtClean="0">
                <a:latin typeface="Times New Roman" pitchFamily="18" charset="0"/>
                <a:ea typeface="华文中宋" pitchFamily="2" charset="-122"/>
              </a:rPr>
              <a:t>合同</a:t>
            </a:r>
            <a:endParaRPr kumimoji="1" lang="en-US" altLang="zh-CN" sz="2000" dirty="0" smtClean="0">
              <a:latin typeface="Times New Roman" pitchFamily="18" charset="0"/>
              <a:ea typeface="华文中宋" pitchFamily="2" charset="-122"/>
            </a:endParaRPr>
          </a:p>
        </p:txBody>
      </p:sp>
      <p:sp>
        <p:nvSpPr>
          <p:cNvPr id="12" name="AutoShape 5"/>
          <p:cNvSpPr>
            <a:spLocks noChangeArrowheads="1"/>
          </p:cNvSpPr>
          <p:nvPr/>
        </p:nvSpPr>
        <p:spPr bwMode="auto">
          <a:xfrm>
            <a:off x="5436096" y="2996952"/>
            <a:ext cx="3024336" cy="223224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等价交换合同</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射</a:t>
            </a:r>
            <a:r>
              <a:rPr kumimoji="1" lang="zh-CN" altLang="en-US" sz="2000" dirty="0" smtClean="0">
                <a:latin typeface="Times New Roman" pitchFamily="18" charset="0"/>
                <a:ea typeface="华文中宋" pitchFamily="2" charset="-122"/>
              </a:rPr>
              <a:t>幸合同（</a:t>
            </a:r>
            <a:r>
              <a:rPr kumimoji="1" lang="en-US" altLang="zh-CN" sz="2000" dirty="0" err="1" smtClean="0">
                <a:latin typeface="Times New Roman" pitchFamily="18" charset="0"/>
                <a:ea typeface="华文中宋" pitchFamily="2" charset="-122"/>
              </a:rPr>
              <a:t>alteatory</a:t>
            </a:r>
            <a:r>
              <a:rPr kumimoji="1" lang="en-US" altLang="zh-CN" sz="2000" dirty="0" smtClean="0">
                <a:latin typeface="Times New Roman" pitchFamily="18" charset="0"/>
                <a:ea typeface="华文中宋" pitchFamily="2" charset="-122"/>
              </a:rPr>
              <a:t> contract</a:t>
            </a:r>
            <a:r>
              <a:rPr kumimoji="1" lang="zh-CN" altLang="en-US" sz="2000" dirty="0" smtClean="0">
                <a:latin typeface="Times New Roman" pitchFamily="18" charset="0"/>
                <a:ea typeface="华文中宋" pitchFamily="2" charset="-122"/>
              </a:rPr>
              <a:t>）</a:t>
            </a:r>
            <a:endParaRPr kumimoji="1" lang="en-US" altLang="zh-CN" sz="2000" dirty="0">
              <a:solidFill>
                <a:srgbClr val="002060"/>
              </a:solidFill>
              <a:latin typeface="Times New Roman" pitchFamily="18" charset="0"/>
              <a:ea typeface="华文中宋" pitchFamily="2" charset="-122"/>
            </a:endParaRPr>
          </a:p>
        </p:txBody>
      </p:sp>
      <p:sp>
        <p:nvSpPr>
          <p:cNvPr id="13" name="AutoShape 6"/>
          <p:cNvSpPr>
            <a:spLocks noChangeArrowheads="1"/>
          </p:cNvSpPr>
          <p:nvPr/>
        </p:nvSpPr>
        <p:spPr bwMode="auto">
          <a:xfrm>
            <a:off x="2938543" y="2852936"/>
            <a:ext cx="2209800" cy="252028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协商合同</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附和合同</a:t>
            </a:r>
            <a:endParaRPr kumimoji="1" lang="zh-CN" altLang="en-US" sz="1200" i="1" dirty="0">
              <a:latin typeface="Times New Roman" pitchFamily="18" charset="0"/>
              <a:ea typeface="华文中宋" pitchFamily="2" charset="-122"/>
            </a:endParaRPr>
          </a:p>
        </p:txBody>
      </p:sp>
    </p:spTree>
    <p:extLst>
      <p:ext uri="{BB962C8B-B14F-4D97-AF65-F5344CB8AC3E}">
        <p14:creationId xmlns:p14="http://schemas.microsoft.com/office/powerpoint/2010/main" val="2493751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15</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④</a:t>
            </a:r>
            <a:endParaRPr lang="zh-CN" altLang="en-US" sz="1200" dirty="0"/>
          </a:p>
        </p:txBody>
      </p:sp>
      <p:sp>
        <p:nvSpPr>
          <p:cNvPr id="2" name="标题 1"/>
          <p:cNvSpPr>
            <a:spLocks noGrp="1"/>
          </p:cNvSpPr>
          <p:nvPr>
            <p:ph type="title"/>
          </p:nvPr>
        </p:nvSpPr>
        <p:spPr>
          <a:xfrm>
            <a:off x="457200" y="332656"/>
            <a:ext cx="4474840" cy="1143000"/>
          </a:xfrm>
        </p:spPr>
        <p:txBody>
          <a:bodyPr>
            <a:normAutofit/>
          </a:bodyPr>
          <a:lstStyle/>
          <a:p>
            <a:r>
              <a:rPr lang="zh-CN" altLang="en-US" dirty="0" smtClean="0"/>
              <a:t>④   财务设计</a:t>
            </a:r>
            <a:endParaRPr lang="zh-CN" altLang="en-US" dirty="0"/>
          </a:p>
        </p:txBody>
      </p:sp>
      <p:sp>
        <p:nvSpPr>
          <p:cNvPr id="10" name="内容占位符 5"/>
          <p:cNvSpPr>
            <a:spLocks noGrp="1"/>
          </p:cNvSpPr>
          <p:nvPr>
            <p:ph sz="half" idx="1"/>
          </p:nvPr>
        </p:nvSpPr>
        <p:spPr>
          <a:xfrm>
            <a:off x="457200" y="1844825"/>
            <a:ext cx="7324328" cy="576063"/>
          </a:xfrm>
        </p:spPr>
        <p:txBody>
          <a:bodyPr>
            <a:normAutofit fontScale="62500" lnSpcReduction="20000"/>
          </a:bodyPr>
          <a:lstStyle/>
          <a:p>
            <a:pPr marL="0" indent="0">
              <a:buNone/>
            </a:pPr>
            <a:r>
              <a:rPr lang="zh-CN" altLang="en-US" sz="4500" dirty="0" smtClean="0"/>
              <a:t>财务设计：</a:t>
            </a:r>
            <a:r>
              <a:rPr lang="zh-CN" altLang="en-US" sz="2800" dirty="0" smtClean="0"/>
              <a:t>由寿险产品中对各定量因素设定的一套假设值组成</a:t>
            </a:r>
            <a:endParaRPr lang="zh-CN" altLang="en-US" sz="2800" dirty="0"/>
          </a:p>
        </p:txBody>
      </p:sp>
      <p:sp>
        <p:nvSpPr>
          <p:cNvPr id="14" name="内容占位符 5"/>
          <p:cNvSpPr>
            <a:spLocks noGrp="1"/>
          </p:cNvSpPr>
          <p:nvPr>
            <p:ph sz="half" idx="1"/>
          </p:nvPr>
        </p:nvSpPr>
        <p:spPr>
          <a:xfrm>
            <a:off x="457200" y="2780928"/>
            <a:ext cx="7859216" cy="1728193"/>
          </a:xfrm>
        </p:spPr>
        <p:txBody>
          <a:bodyPr>
            <a:noAutofit/>
          </a:bodyPr>
          <a:lstStyle/>
          <a:p>
            <a:pPr marL="0" indent="0">
              <a:lnSpc>
                <a:spcPct val="150000"/>
              </a:lnSpc>
              <a:buNone/>
            </a:pPr>
            <a:r>
              <a:rPr lang="zh-CN" altLang="en-US" sz="2800" dirty="0" smtClean="0"/>
              <a:t>准备金：</a:t>
            </a:r>
            <a:r>
              <a:rPr lang="zh-CN" altLang="en-US" sz="2000" dirty="0" smtClean="0"/>
              <a:t>保险人为支付未来保险金所需资金额的负债</a:t>
            </a:r>
            <a:endParaRPr lang="zh-CN" altLang="en-US" sz="2000" dirty="0"/>
          </a:p>
        </p:txBody>
      </p:sp>
    </p:spTree>
    <p:extLst>
      <p:ext uri="{BB962C8B-B14F-4D97-AF65-F5344CB8AC3E}">
        <p14:creationId xmlns:p14="http://schemas.microsoft.com/office/powerpoint/2010/main" val="36212968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a:t>
            </a:r>
            <a:r>
              <a:rPr lang="zh-CN" altLang="en-US" sz="1200" dirty="0" smtClean="0"/>
              <a:t>基本原理   ④</a:t>
            </a:r>
            <a:endParaRPr lang="zh-CN" altLang="en-US" sz="1200" dirty="0"/>
          </a:p>
        </p:txBody>
      </p:sp>
      <p:sp>
        <p:nvSpPr>
          <p:cNvPr id="2" name="标题 1"/>
          <p:cNvSpPr>
            <a:spLocks noGrp="1"/>
          </p:cNvSpPr>
          <p:nvPr>
            <p:ph type="title"/>
          </p:nvPr>
        </p:nvSpPr>
        <p:spPr>
          <a:xfrm>
            <a:off x="457200" y="332656"/>
            <a:ext cx="4474840" cy="1143000"/>
          </a:xfrm>
        </p:spPr>
        <p:txBody>
          <a:bodyPr>
            <a:normAutofit/>
          </a:bodyPr>
          <a:lstStyle/>
          <a:p>
            <a:r>
              <a:rPr lang="zh-CN" altLang="en-US" dirty="0" smtClean="0"/>
              <a:t>④   财务设计</a:t>
            </a:r>
            <a:endParaRPr lang="zh-CN" altLang="en-US" dirty="0"/>
          </a:p>
        </p:txBody>
      </p:sp>
      <p:sp>
        <p:nvSpPr>
          <p:cNvPr id="11" name="AutoShape 4"/>
          <p:cNvSpPr>
            <a:spLocks noChangeArrowheads="1"/>
          </p:cNvSpPr>
          <p:nvPr/>
        </p:nvSpPr>
        <p:spPr bwMode="auto">
          <a:xfrm>
            <a:off x="589756" y="2564904"/>
            <a:ext cx="2133600" cy="316835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给付成本</a:t>
            </a:r>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投资收益</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营运费用</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保守取值</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保险费率</a:t>
            </a:r>
            <a:endParaRPr kumimoji="1" lang="en-US" altLang="zh-CN" sz="2000" dirty="0" smtClean="0">
              <a:latin typeface="Times New Roman" pitchFamily="18" charset="0"/>
              <a:ea typeface="华文中宋" pitchFamily="2" charset="-122"/>
            </a:endParaRPr>
          </a:p>
        </p:txBody>
      </p:sp>
      <p:sp>
        <p:nvSpPr>
          <p:cNvPr id="12"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smtClean="0"/>
              <a:t>财务设计要素</a:t>
            </a:r>
            <a:endParaRPr lang="zh-CN" altLang="en-US" sz="2800" dirty="0"/>
          </a:p>
        </p:txBody>
      </p:sp>
      <p:sp>
        <p:nvSpPr>
          <p:cNvPr id="13" name="内容占位符 5"/>
          <p:cNvSpPr>
            <a:spLocks noGrp="1"/>
          </p:cNvSpPr>
          <p:nvPr>
            <p:ph sz="half" idx="1"/>
          </p:nvPr>
        </p:nvSpPr>
        <p:spPr>
          <a:xfrm>
            <a:off x="4067944" y="1844825"/>
            <a:ext cx="4618856" cy="720079"/>
          </a:xfrm>
        </p:spPr>
        <p:txBody>
          <a:bodyPr>
            <a:normAutofit/>
          </a:bodyPr>
          <a:lstStyle/>
          <a:p>
            <a:pPr marL="0" indent="0">
              <a:buNone/>
            </a:pPr>
            <a:r>
              <a:rPr lang="zh-CN" altLang="en-US" sz="2800" dirty="0" smtClean="0"/>
              <a:t>均衡保费（</a:t>
            </a:r>
            <a:r>
              <a:rPr lang="en-US" altLang="zh-CN" sz="2800" dirty="0" smtClean="0"/>
              <a:t>level premium</a:t>
            </a:r>
            <a:r>
              <a:rPr lang="zh-CN" altLang="en-US" sz="2800" dirty="0" smtClean="0"/>
              <a:t>）</a:t>
            </a:r>
            <a:endParaRPr lang="zh-CN" altLang="en-US" sz="2800" dirty="0"/>
          </a:p>
        </p:txBody>
      </p:sp>
    </p:spTree>
    <p:extLst>
      <p:ext uri="{BB962C8B-B14F-4D97-AF65-F5344CB8AC3E}">
        <p14:creationId xmlns:p14="http://schemas.microsoft.com/office/powerpoint/2010/main" val="15198781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课程大纲</a:t>
            </a:r>
            <a:endParaRPr lang="zh-CN" altLang="en-US" dirty="0"/>
          </a:p>
        </p:txBody>
      </p:sp>
      <p:sp>
        <p:nvSpPr>
          <p:cNvPr id="6" name="内容占位符 5"/>
          <p:cNvSpPr>
            <a:spLocks noGrp="1"/>
          </p:cNvSpPr>
          <p:nvPr>
            <p:ph sz="half" idx="1"/>
          </p:nvPr>
        </p:nvSpPr>
        <p:spPr>
          <a:xfrm>
            <a:off x="457200" y="2276872"/>
            <a:ext cx="7859216" cy="3528392"/>
          </a:xfrm>
        </p:spPr>
        <p:txBody>
          <a:bodyPr>
            <a:normAutofit/>
          </a:bodyPr>
          <a:lstStyle/>
          <a:p>
            <a:pPr marL="0" indent="0">
              <a:buNone/>
            </a:pPr>
            <a:r>
              <a:rPr lang="zh-CN" altLang="en-US" dirty="0" smtClean="0"/>
              <a:t>第一部分：保险基本原理</a:t>
            </a:r>
            <a:endParaRPr lang="en-US" altLang="zh-CN" dirty="0" smtClean="0"/>
          </a:p>
          <a:p>
            <a:pPr marL="0" indent="0">
              <a:buNone/>
            </a:pPr>
            <a:endParaRPr lang="en-US" altLang="zh-CN" dirty="0" smtClean="0"/>
          </a:p>
          <a:p>
            <a:pPr marL="0" indent="0">
              <a:buNone/>
            </a:pPr>
            <a:r>
              <a:rPr lang="zh-CN" altLang="en-US" b="1" dirty="0" smtClean="0">
                <a:solidFill>
                  <a:srgbClr val="FFFF00"/>
                </a:solidFill>
              </a:rPr>
              <a:t>第二部分：个人寿险产品</a:t>
            </a:r>
            <a:endParaRPr lang="en-US" altLang="zh-CN" b="1" dirty="0" smtClean="0">
              <a:solidFill>
                <a:srgbClr val="FFFF00"/>
              </a:solidFill>
            </a:endParaRPr>
          </a:p>
          <a:p>
            <a:pPr marL="0" indent="0">
              <a:buNone/>
            </a:pPr>
            <a:endParaRPr lang="en-US" altLang="zh-CN" dirty="0" smtClean="0"/>
          </a:p>
          <a:p>
            <a:pPr marL="0" indent="0">
              <a:buNone/>
            </a:pPr>
            <a:r>
              <a:rPr lang="zh-CN" altLang="en-US" dirty="0" smtClean="0"/>
              <a:t>第三部分：条款及权利</a:t>
            </a:r>
            <a:endParaRPr lang="en-US" altLang="zh-CN" dirty="0" smtClean="0"/>
          </a:p>
          <a:p>
            <a:pPr marL="0" indent="0">
              <a:buNone/>
            </a:pPr>
            <a:endParaRPr lang="en-US" altLang="zh-CN" dirty="0" smtClean="0"/>
          </a:p>
          <a:p>
            <a:pPr marL="0" indent="0">
              <a:buNone/>
            </a:pPr>
            <a:r>
              <a:rPr lang="zh-CN" altLang="en-US" dirty="0" smtClean="0"/>
              <a:t>第四部分</a:t>
            </a:r>
            <a:r>
              <a:rPr lang="zh-CN" altLang="en-US" dirty="0"/>
              <a:t>：年金、团险、健康</a:t>
            </a:r>
            <a:r>
              <a:rPr lang="zh-CN" altLang="en-US" dirty="0" smtClean="0"/>
              <a:t>险</a:t>
            </a:r>
            <a:endParaRPr lang="zh-CN" altLang="en-US"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17</a:t>
            </a:fld>
            <a:endParaRPr lang="zh-CN" altLang="en-US" dirty="0"/>
          </a:p>
        </p:txBody>
      </p:sp>
    </p:spTree>
    <p:extLst>
      <p:ext uri="{BB962C8B-B14F-4D97-AF65-F5344CB8AC3E}">
        <p14:creationId xmlns:p14="http://schemas.microsoft.com/office/powerpoint/2010/main" val="35051087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6876256" y="0"/>
            <a:ext cx="1810544" cy="390674"/>
          </a:xfrm>
        </p:spPr>
        <p:txBody>
          <a:bodyPr>
            <a:normAutofit/>
          </a:bodyPr>
          <a:lstStyle/>
          <a:p>
            <a:pPr algn="r"/>
            <a:r>
              <a:rPr lang="zh-CN" altLang="en-US" sz="1200" dirty="0"/>
              <a:t>二：个人</a:t>
            </a:r>
            <a:r>
              <a:rPr lang="zh-CN" altLang="en-US" sz="1200" dirty="0" smtClean="0"/>
              <a:t>寿险</a:t>
            </a:r>
            <a:endParaRPr lang="zh-CN" altLang="en-US" sz="1200" dirty="0"/>
          </a:p>
        </p:txBody>
      </p:sp>
      <p:sp>
        <p:nvSpPr>
          <p:cNvPr id="6" name="内容占位符 5"/>
          <p:cNvSpPr>
            <a:spLocks noGrp="1"/>
          </p:cNvSpPr>
          <p:nvPr>
            <p:ph sz="half" idx="1"/>
          </p:nvPr>
        </p:nvSpPr>
        <p:spPr>
          <a:xfrm>
            <a:off x="457200" y="1844825"/>
            <a:ext cx="7859216" cy="3528392"/>
          </a:xfrm>
        </p:spPr>
        <p:txBody>
          <a:bodyPr>
            <a:noAutofit/>
          </a:bodyPr>
          <a:lstStyle/>
          <a:p>
            <a:pPr marL="0" indent="0">
              <a:buNone/>
            </a:pPr>
            <a:endParaRPr lang="en-US" altLang="zh-CN" sz="2400" dirty="0" smtClean="0"/>
          </a:p>
          <a:p>
            <a:pPr marL="514350" indent="-514350">
              <a:buFont typeface="+mj-ea"/>
              <a:buAutoNum type="circleNumDbPlain"/>
            </a:pPr>
            <a:r>
              <a:rPr lang="zh-CN" altLang="en-US" sz="2400" dirty="0" smtClean="0"/>
              <a:t>定期寿险</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现金价值寿险与两全保险</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附加利益</a:t>
            </a:r>
            <a:endParaRPr lang="en-US" altLang="zh-CN" sz="2400" dirty="0" smtClean="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18</a:t>
            </a:fld>
            <a:endParaRPr lang="zh-CN" altLang="en-US" dirty="0"/>
          </a:p>
        </p:txBody>
      </p:sp>
      <p:sp>
        <p:nvSpPr>
          <p:cNvPr id="7" name="标题 4"/>
          <p:cNvSpPr txBox="1">
            <a:spLocks/>
          </p:cNvSpPr>
          <p:nvPr/>
        </p:nvSpPr>
        <p:spPr>
          <a:xfrm>
            <a:off x="457200" y="704088"/>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zh-CN" altLang="en-US" dirty="0" smtClean="0"/>
              <a:t>第</a:t>
            </a:r>
            <a:r>
              <a:rPr lang="zh-CN" altLang="en-US" dirty="0"/>
              <a:t>二</a:t>
            </a:r>
            <a:r>
              <a:rPr lang="zh-CN" altLang="en-US" dirty="0" smtClean="0"/>
              <a:t>部分：个人寿险</a:t>
            </a:r>
            <a:endParaRPr lang="zh-CN" altLang="en-US" dirty="0"/>
          </a:p>
        </p:txBody>
      </p:sp>
    </p:spTree>
    <p:extLst>
      <p:ext uri="{BB962C8B-B14F-4D97-AF65-F5344CB8AC3E}">
        <p14:creationId xmlns:p14="http://schemas.microsoft.com/office/powerpoint/2010/main" val="9303026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19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①</a:t>
            </a:r>
            <a:endParaRPr lang="zh-CN" altLang="en-US" sz="1200" dirty="0"/>
          </a:p>
        </p:txBody>
      </p:sp>
      <p:sp>
        <p:nvSpPr>
          <p:cNvPr id="2" name="标题 1"/>
          <p:cNvSpPr>
            <a:spLocks noGrp="1"/>
          </p:cNvSpPr>
          <p:nvPr>
            <p:ph type="title"/>
          </p:nvPr>
        </p:nvSpPr>
        <p:spPr>
          <a:xfrm>
            <a:off x="457200" y="332656"/>
            <a:ext cx="4474840" cy="1143000"/>
          </a:xfrm>
        </p:spPr>
        <p:txBody>
          <a:bodyPr>
            <a:normAutofit/>
          </a:bodyPr>
          <a:lstStyle/>
          <a:p>
            <a:r>
              <a:rPr lang="zh-CN" altLang="en-US" dirty="0"/>
              <a:t>①</a:t>
            </a:r>
            <a:r>
              <a:rPr lang="zh-CN" altLang="en-US" dirty="0" smtClean="0"/>
              <a:t>   定期寿险</a:t>
            </a:r>
            <a:endParaRPr lang="zh-CN" altLang="en-US" dirty="0"/>
          </a:p>
        </p:txBody>
      </p:sp>
      <p:sp>
        <p:nvSpPr>
          <p:cNvPr id="11" name="AutoShape 4"/>
          <p:cNvSpPr>
            <a:spLocks noChangeArrowheads="1"/>
          </p:cNvSpPr>
          <p:nvPr/>
        </p:nvSpPr>
        <p:spPr bwMode="auto">
          <a:xfrm>
            <a:off x="589756" y="2564904"/>
            <a:ext cx="2830116" cy="316835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smtClean="0">
                <a:latin typeface="Times New Roman" pitchFamily="18" charset="0"/>
                <a:ea typeface="华文中宋" pitchFamily="2" charset="-122"/>
              </a:rPr>
              <a:t>个人需求</a:t>
            </a:r>
            <a:endParaRPr kumimoji="1" lang="en-US" altLang="zh-CN" sz="24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遗属抚养</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遗产规划</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债务与善终费用</a:t>
            </a:r>
            <a:endParaRPr kumimoji="1" lang="en-US" altLang="zh-CN" sz="2000" dirty="0" smtClean="0">
              <a:latin typeface="Times New Roman" pitchFamily="18" charset="0"/>
              <a:ea typeface="华文中宋" pitchFamily="2" charset="-122"/>
            </a:endParaRPr>
          </a:p>
        </p:txBody>
      </p:sp>
      <p:sp>
        <p:nvSpPr>
          <p:cNvPr id="12"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smtClean="0"/>
              <a:t>寿险需求</a:t>
            </a:r>
            <a:endParaRPr lang="zh-CN" altLang="en-US" sz="2800" dirty="0"/>
          </a:p>
        </p:txBody>
      </p:sp>
      <p:sp>
        <p:nvSpPr>
          <p:cNvPr id="10" name="AutoShape 4"/>
          <p:cNvSpPr>
            <a:spLocks noChangeArrowheads="1"/>
          </p:cNvSpPr>
          <p:nvPr/>
        </p:nvSpPr>
        <p:spPr bwMode="auto">
          <a:xfrm>
            <a:off x="4262164" y="2564904"/>
            <a:ext cx="2830116" cy="316835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a:latin typeface="Times New Roman" pitchFamily="18" charset="0"/>
                <a:ea typeface="华文中宋" pitchFamily="2" charset="-122"/>
              </a:rPr>
              <a:t>企业</a:t>
            </a:r>
            <a:r>
              <a:rPr kumimoji="1" lang="zh-CN" altLang="en-US" sz="2400" dirty="0" smtClean="0">
                <a:latin typeface="Times New Roman" pitchFamily="18" charset="0"/>
                <a:ea typeface="华文中宋" pitchFamily="2" charset="-122"/>
              </a:rPr>
              <a:t>需求</a:t>
            </a:r>
            <a:endParaRPr kumimoji="1" lang="en-US" altLang="zh-CN" sz="24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企业延续保险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员工福利</a:t>
            </a: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4106503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a:t>
            </a:fld>
            <a:endParaRPr lang="zh-CN" altLang="en-US" dirty="0"/>
          </a:p>
        </p:txBody>
      </p:sp>
      <p:pic>
        <p:nvPicPr>
          <p:cNvPr id="1026" name="Picture 2">
            <a:hlinkClick r:id="rId3" action="ppaction://hlinkfil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7" y="571626"/>
            <a:ext cx="7855848" cy="5881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37706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①</a:t>
            </a:r>
            <a:endParaRPr lang="zh-CN" altLang="en-US" sz="1200" dirty="0"/>
          </a:p>
        </p:txBody>
      </p:sp>
      <p:sp>
        <p:nvSpPr>
          <p:cNvPr id="2" name="标题 1"/>
          <p:cNvSpPr>
            <a:spLocks noGrp="1"/>
          </p:cNvSpPr>
          <p:nvPr>
            <p:ph type="title"/>
          </p:nvPr>
        </p:nvSpPr>
        <p:spPr>
          <a:xfrm>
            <a:off x="457200" y="332656"/>
            <a:ext cx="4474840" cy="1143000"/>
          </a:xfrm>
        </p:spPr>
        <p:txBody>
          <a:bodyPr>
            <a:normAutofit/>
          </a:bodyPr>
          <a:lstStyle/>
          <a:p>
            <a:r>
              <a:rPr lang="zh-CN" altLang="en-US" dirty="0"/>
              <a:t>①</a:t>
            </a:r>
            <a:r>
              <a:rPr lang="zh-CN" altLang="en-US" dirty="0" smtClean="0"/>
              <a:t>   定期寿险</a:t>
            </a:r>
            <a:endParaRPr lang="zh-CN" altLang="en-US" dirty="0"/>
          </a:p>
        </p:txBody>
      </p:sp>
      <p:sp>
        <p:nvSpPr>
          <p:cNvPr id="11" name="AutoShape 4"/>
          <p:cNvSpPr>
            <a:spLocks noChangeArrowheads="1"/>
          </p:cNvSpPr>
          <p:nvPr/>
        </p:nvSpPr>
        <p:spPr bwMode="auto">
          <a:xfrm>
            <a:off x="589756" y="2852936"/>
            <a:ext cx="2830116" cy="367240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800" dirty="0" smtClean="0">
                <a:latin typeface="Times New Roman" pitchFamily="18" charset="0"/>
                <a:ea typeface="华文中宋" pitchFamily="2" charset="-122"/>
              </a:rPr>
              <a:t>定寿保障计划</a:t>
            </a:r>
            <a:endParaRPr kumimoji="1" lang="en-US" altLang="zh-CN" sz="28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定额定期</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递减定期</a:t>
            </a:r>
            <a:endParaRPr kumimoji="1" lang="en-US" altLang="zh-CN" sz="2000" dirty="0" smtClean="0">
              <a:latin typeface="Times New Roman" pitchFamily="18" charset="0"/>
              <a:ea typeface="华文中宋" pitchFamily="2" charset="-122"/>
            </a:endParaRPr>
          </a:p>
          <a:p>
            <a:pPr marL="800100" lvl="1" indent="-342900">
              <a:lnSpc>
                <a:spcPct val="150000"/>
              </a:lnSpc>
              <a:buFont typeface="+mj-lt"/>
              <a:buAutoNum type="alphaLcPeriod"/>
            </a:pPr>
            <a:r>
              <a:rPr kumimoji="1" lang="zh-CN" altLang="en-US" sz="1600" dirty="0">
                <a:latin typeface="Times New Roman" pitchFamily="18" charset="0"/>
                <a:ea typeface="华文中宋" pitchFamily="2" charset="-122"/>
              </a:rPr>
              <a:t>抵押贷款</a:t>
            </a:r>
            <a:r>
              <a:rPr kumimoji="1" lang="zh-CN" altLang="en-US" sz="1600" dirty="0" smtClean="0">
                <a:latin typeface="Times New Roman" pitchFamily="18" charset="0"/>
                <a:ea typeface="华文中宋" pitchFamily="2" charset="-122"/>
              </a:rPr>
              <a:t>保险</a:t>
            </a:r>
            <a:endParaRPr kumimoji="1" lang="en-US" altLang="zh-CN" sz="1600" dirty="0" smtClean="0">
              <a:latin typeface="Times New Roman" pitchFamily="18" charset="0"/>
              <a:ea typeface="华文中宋" pitchFamily="2" charset="-122"/>
            </a:endParaRPr>
          </a:p>
          <a:p>
            <a:pPr marL="800100" lvl="1" indent="-342900">
              <a:lnSpc>
                <a:spcPct val="150000"/>
              </a:lnSpc>
              <a:buFont typeface="+mj-lt"/>
              <a:buAutoNum type="alphaLcPeriod"/>
            </a:pPr>
            <a:r>
              <a:rPr kumimoji="1" lang="zh-CN" altLang="en-US" sz="1600" dirty="0">
                <a:latin typeface="Times New Roman" pitchFamily="18" charset="0"/>
                <a:ea typeface="华文中宋" pitchFamily="2" charset="-122"/>
              </a:rPr>
              <a:t>信用</a:t>
            </a:r>
            <a:r>
              <a:rPr kumimoji="1" lang="zh-CN" altLang="en-US" sz="1600" dirty="0" smtClean="0">
                <a:latin typeface="Times New Roman" pitchFamily="18" charset="0"/>
                <a:ea typeface="华文中宋" pitchFamily="2" charset="-122"/>
              </a:rPr>
              <a:t>人寿保险</a:t>
            </a:r>
            <a:endParaRPr kumimoji="1" lang="en-US" altLang="zh-CN" sz="1600" dirty="0" smtClean="0">
              <a:latin typeface="Times New Roman" pitchFamily="18" charset="0"/>
              <a:ea typeface="华文中宋" pitchFamily="2" charset="-122"/>
            </a:endParaRPr>
          </a:p>
          <a:p>
            <a:pPr marL="800100" lvl="1" indent="-342900">
              <a:lnSpc>
                <a:spcPct val="150000"/>
              </a:lnSpc>
              <a:buFont typeface="+mj-lt"/>
              <a:buAutoNum type="alphaLcPeriod"/>
            </a:pPr>
            <a:r>
              <a:rPr kumimoji="1" lang="zh-CN" altLang="en-US" sz="1600" dirty="0">
                <a:latin typeface="Times New Roman" pitchFamily="18" charset="0"/>
                <a:ea typeface="华文中宋" pitchFamily="2" charset="-122"/>
              </a:rPr>
              <a:t>家庭收入保险保险</a:t>
            </a:r>
            <a:endParaRPr kumimoji="1" lang="en-US" altLang="zh-CN" sz="16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递增定期</a:t>
            </a:r>
            <a:endParaRPr kumimoji="1" lang="en-US" altLang="zh-CN" sz="2000" dirty="0" smtClean="0">
              <a:latin typeface="Times New Roman" pitchFamily="18" charset="0"/>
              <a:ea typeface="华文中宋" pitchFamily="2" charset="-122"/>
            </a:endParaRPr>
          </a:p>
        </p:txBody>
      </p:sp>
      <p:sp>
        <p:nvSpPr>
          <p:cNvPr id="12" name="内容占位符 5"/>
          <p:cNvSpPr>
            <a:spLocks noGrp="1"/>
          </p:cNvSpPr>
          <p:nvPr>
            <p:ph sz="half" idx="1"/>
          </p:nvPr>
        </p:nvSpPr>
        <p:spPr>
          <a:xfrm>
            <a:off x="457200" y="1844825"/>
            <a:ext cx="8229600" cy="720079"/>
          </a:xfrm>
        </p:spPr>
        <p:txBody>
          <a:bodyPr>
            <a:normAutofit fontScale="77500" lnSpcReduction="20000"/>
          </a:bodyPr>
          <a:lstStyle/>
          <a:p>
            <a:pPr marL="0" indent="0">
              <a:lnSpc>
                <a:spcPct val="160000"/>
              </a:lnSpc>
              <a:buNone/>
            </a:pPr>
            <a:r>
              <a:rPr lang="zh-CN" altLang="en-US" sz="2800" dirty="0" smtClean="0"/>
              <a:t>产品特征：</a:t>
            </a:r>
            <a:r>
              <a:rPr lang="zh-CN" altLang="en-US" sz="2000" dirty="0" smtClean="0"/>
              <a:t>只有当被保险人在保单约定的期间内死亡才能提供死亡保险金的一种寿险</a:t>
            </a:r>
            <a:endParaRPr lang="zh-CN" altLang="en-US" sz="2800" dirty="0"/>
          </a:p>
        </p:txBody>
      </p:sp>
      <p:sp>
        <p:nvSpPr>
          <p:cNvPr id="10" name="AutoShape 4"/>
          <p:cNvSpPr>
            <a:spLocks noChangeArrowheads="1"/>
          </p:cNvSpPr>
          <p:nvPr/>
        </p:nvSpPr>
        <p:spPr bwMode="auto">
          <a:xfrm>
            <a:off x="4262164" y="2852936"/>
            <a:ext cx="2830116" cy="316835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a:latin typeface="Times New Roman" pitchFamily="18" charset="0"/>
                <a:ea typeface="华文中宋" pitchFamily="2" charset="-122"/>
              </a:rPr>
              <a:t>定</a:t>
            </a:r>
            <a:r>
              <a:rPr kumimoji="1" lang="zh-CN" altLang="en-US" sz="2400" dirty="0" smtClean="0">
                <a:latin typeface="Times New Roman" pitchFamily="18" charset="0"/>
                <a:ea typeface="华文中宋" pitchFamily="2" charset="-122"/>
              </a:rPr>
              <a:t>寿特性</a:t>
            </a:r>
            <a:endParaRPr kumimoji="1" lang="en-US" altLang="zh-CN" sz="24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可续保定期寿险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可转换定期寿险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保费返还定期寿险</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1317204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②</a:t>
            </a:r>
            <a:endParaRPr lang="zh-CN" altLang="en-US" sz="1200" dirty="0"/>
          </a:p>
        </p:txBody>
      </p:sp>
      <p:sp>
        <p:nvSpPr>
          <p:cNvPr id="2" name="标题 1"/>
          <p:cNvSpPr>
            <a:spLocks noGrp="1"/>
          </p:cNvSpPr>
          <p:nvPr>
            <p:ph type="title"/>
          </p:nvPr>
        </p:nvSpPr>
        <p:spPr>
          <a:xfrm>
            <a:off x="457200" y="548680"/>
            <a:ext cx="7324328" cy="926976"/>
          </a:xfrm>
        </p:spPr>
        <p:txBody>
          <a:bodyPr>
            <a:normAutofit fontScale="90000"/>
          </a:bodyPr>
          <a:lstStyle/>
          <a:p>
            <a:r>
              <a:rPr lang="zh-CN" altLang="en-US" dirty="0" smtClean="0"/>
              <a:t>②   现金</a:t>
            </a:r>
            <a:r>
              <a:rPr lang="zh-CN" altLang="en-US" dirty="0"/>
              <a:t>价值寿险与两全</a:t>
            </a:r>
            <a:r>
              <a:rPr lang="zh-CN" altLang="en-US" dirty="0" smtClean="0"/>
              <a:t>保险</a:t>
            </a:r>
            <a:endParaRPr lang="zh-CN" altLang="en-US" dirty="0"/>
          </a:p>
        </p:txBody>
      </p:sp>
      <p:sp>
        <p:nvSpPr>
          <p:cNvPr id="13" name="内容占位符 5"/>
          <p:cNvSpPr>
            <a:spLocks noGrp="1"/>
          </p:cNvSpPr>
          <p:nvPr>
            <p:ph sz="half" idx="1"/>
          </p:nvPr>
        </p:nvSpPr>
        <p:spPr>
          <a:xfrm>
            <a:off x="539552" y="2060848"/>
            <a:ext cx="7241976" cy="4104456"/>
          </a:xfrm>
        </p:spPr>
        <p:txBody>
          <a:bodyPr>
            <a:normAutofit/>
          </a:bodyPr>
          <a:lstStyle/>
          <a:p>
            <a:pPr marL="0" indent="0">
              <a:lnSpc>
                <a:spcPct val="160000"/>
              </a:lnSpc>
              <a:buNone/>
            </a:pPr>
            <a:r>
              <a:rPr lang="zh-CN" altLang="en-US" sz="2400" dirty="0"/>
              <a:t>现金价值寿险：</a:t>
            </a:r>
            <a:r>
              <a:rPr lang="zh-CN" altLang="en-US" sz="1600" dirty="0"/>
              <a:t>终身保障寿险；储蓄性质</a:t>
            </a:r>
            <a:endParaRPr lang="en-US" altLang="zh-CN" sz="1600" dirty="0" smtClean="0"/>
          </a:p>
          <a:p>
            <a:pPr marL="0" indent="0">
              <a:lnSpc>
                <a:spcPct val="160000"/>
              </a:lnSpc>
              <a:buNone/>
            </a:pPr>
            <a:r>
              <a:rPr lang="zh-CN" altLang="en-US" sz="2400" dirty="0" smtClean="0"/>
              <a:t>终身寿险：</a:t>
            </a:r>
            <a:r>
              <a:rPr lang="zh-CN" altLang="en-US" sz="1600" dirty="0" smtClean="0"/>
              <a:t>终身保障的现金寿险；均衡费率</a:t>
            </a:r>
            <a:endParaRPr lang="en-US" altLang="zh-CN" sz="1700" dirty="0" smtClean="0"/>
          </a:p>
          <a:p>
            <a:pPr marL="0" indent="0">
              <a:lnSpc>
                <a:spcPct val="160000"/>
              </a:lnSpc>
              <a:buNone/>
            </a:pPr>
            <a:r>
              <a:rPr lang="zh-CN" altLang="en-US" sz="2400" dirty="0" smtClean="0"/>
              <a:t>保单贷款：</a:t>
            </a:r>
            <a:r>
              <a:rPr lang="zh-CN" altLang="en-US" sz="1600" dirty="0" smtClean="0"/>
              <a:t>以现金价值作为抵押物</a:t>
            </a:r>
            <a:endParaRPr lang="en-US" altLang="zh-CN" sz="1600" dirty="0" smtClean="0"/>
          </a:p>
          <a:p>
            <a:pPr marL="0" indent="0">
              <a:lnSpc>
                <a:spcPct val="160000"/>
              </a:lnSpc>
              <a:buNone/>
            </a:pPr>
            <a:r>
              <a:rPr lang="zh-CN" altLang="en-US" sz="2400" dirty="0" smtClean="0"/>
              <a:t>现金退保价值：</a:t>
            </a:r>
            <a:r>
              <a:rPr lang="zh-CN" altLang="en-US" sz="1600" dirty="0" smtClean="0"/>
              <a:t>退保时领取的现金价值数额</a:t>
            </a:r>
            <a:endParaRPr lang="en-US" altLang="zh-CN" sz="1800" dirty="0"/>
          </a:p>
          <a:p>
            <a:pPr marL="0" indent="0">
              <a:lnSpc>
                <a:spcPct val="160000"/>
              </a:lnSpc>
              <a:buNone/>
            </a:pPr>
            <a:r>
              <a:rPr lang="zh-CN" altLang="en-US" sz="2000" dirty="0" smtClean="0"/>
              <a:t>修正终身寿险：</a:t>
            </a:r>
            <a:r>
              <a:rPr lang="zh-CN" altLang="en-US" sz="1600" dirty="0" smtClean="0"/>
              <a:t>保费或保额发生变化</a:t>
            </a:r>
            <a:endParaRPr lang="en-US" altLang="zh-CN" sz="2000" dirty="0"/>
          </a:p>
          <a:p>
            <a:pPr marL="0" indent="0">
              <a:lnSpc>
                <a:spcPct val="160000"/>
              </a:lnSpc>
              <a:buNone/>
            </a:pPr>
            <a:endParaRPr lang="en-US" altLang="zh-CN" sz="1700" dirty="0" smtClean="0"/>
          </a:p>
          <a:p>
            <a:pPr marL="0" indent="0">
              <a:lnSpc>
                <a:spcPct val="160000"/>
              </a:lnSpc>
              <a:buNone/>
            </a:pPr>
            <a:endParaRPr lang="zh-CN" altLang="en-US" sz="1700" dirty="0"/>
          </a:p>
        </p:txBody>
      </p:sp>
    </p:spTree>
    <p:extLst>
      <p:ext uri="{BB962C8B-B14F-4D97-AF65-F5344CB8AC3E}">
        <p14:creationId xmlns:p14="http://schemas.microsoft.com/office/powerpoint/2010/main" val="24358502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22</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②</a:t>
            </a:r>
            <a:endParaRPr lang="zh-CN" altLang="en-US" sz="1200" dirty="0"/>
          </a:p>
        </p:txBody>
      </p:sp>
      <p:sp>
        <p:nvSpPr>
          <p:cNvPr id="2" name="标题 1"/>
          <p:cNvSpPr>
            <a:spLocks noGrp="1"/>
          </p:cNvSpPr>
          <p:nvPr>
            <p:ph type="title"/>
          </p:nvPr>
        </p:nvSpPr>
        <p:spPr>
          <a:xfrm>
            <a:off x="457200" y="548680"/>
            <a:ext cx="7324328" cy="926976"/>
          </a:xfrm>
        </p:spPr>
        <p:txBody>
          <a:bodyPr>
            <a:normAutofit fontScale="90000"/>
          </a:bodyPr>
          <a:lstStyle/>
          <a:p>
            <a:r>
              <a:rPr lang="zh-CN" altLang="en-US" dirty="0" smtClean="0"/>
              <a:t>②   现金</a:t>
            </a:r>
            <a:r>
              <a:rPr lang="zh-CN" altLang="en-US" dirty="0"/>
              <a:t>价值寿险与两全</a:t>
            </a:r>
            <a:r>
              <a:rPr lang="zh-CN" altLang="en-US" dirty="0" smtClean="0"/>
              <a:t>保险</a:t>
            </a:r>
            <a:endParaRPr lang="zh-CN" altLang="en-US" dirty="0"/>
          </a:p>
        </p:txBody>
      </p:sp>
      <p:sp>
        <p:nvSpPr>
          <p:cNvPr id="13" name="内容占位符 5"/>
          <p:cNvSpPr>
            <a:spLocks noGrp="1"/>
          </p:cNvSpPr>
          <p:nvPr>
            <p:ph sz="half" idx="1"/>
          </p:nvPr>
        </p:nvSpPr>
        <p:spPr>
          <a:xfrm>
            <a:off x="539552" y="2060848"/>
            <a:ext cx="7241976" cy="3456384"/>
          </a:xfrm>
        </p:spPr>
        <p:txBody>
          <a:bodyPr>
            <a:normAutofit/>
          </a:bodyPr>
          <a:lstStyle/>
          <a:p>
            <a:pPr marL="0" indent="0">
              <a:lnSpc>
                <a:spcPct val="160000"/>
              </a:lnSpc>
              <a:buNone/>
            </a:pPr>
            <a:r>
              <a:rPr lang="zh-CN" altLang="en-US" sz="2400" dirty="0" smtClean="0"/>
              <a:t>多被保险人的终身寿险</a:t>
            </a:r>
            <a:endParaRPr lang="zh-CN" altLang="en-US" sz="1700" dirty="0"/>
          </a:p>
        </p:txBody>
      </p:sp>
      <p:sp>
        <p:nvSpPr>
          <p:cNvPr id="10" name="AutoShape 4"/>
          <p:cNvSpPr>
            <a:spLocks noChangeArrowheads="1"/>
          </p:cNvSpPr>
          <p:nvPr/>
        </p:nvSpPr>
        <p:spPr bwMode="auto">
          <a:xfrm>
            <a:off x="589756" y="2852936"/>
            <a:ext cx="6502524" cy="18362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联合终身寿险：首亡即付寿险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最后生存者寿险：两个全部死亡；遗属寿险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家庭保单：对主被保险人的配偶和子女提供定期寿险</a:t>
            </a: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33410082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23</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②</a:t>
            </a:r>
            <a:endParaRPr lang="zh-CN" altLang="en-US" sz="1200" dirty="0"/>
          </a:p>
        </p:txBody>
      </p:sp>
      <p:sp>
        <p:nvSpPr>
          <p:cNvPr id="2" name="标题 1"/>
          <p:cNvSpPr>
            <a:spLocks noGrp="1"/>
          </p:cNvSpPr>
          <p:nvPr>
            <p:ph type="title"/>
          </p:nvPr>
        </p:nvSpPr>
        <p:spPr>
          <a:xfrm>
            <a:off x="457200" y="548680"/>
            <a:ext cx="7324328" cy="926976"/>
          </a:xfrm>
        </p:spPr>
        <p:txBody>
          <a:bodyPr>
            <a:normAutofit fontScale="90000"/>
          </a:bodyPr>
          <a:lstStyle/>
          <a:p>
            <a:r>
              <a:rPr lang="zh-CN" altLang="en-US" dirty="0" smtClean="0"/>
              <a:t>②   现金</a:t>
            </a:r>
            <a:r>
              <a:rPr lang="zh-CN" altLang="en-US" dirty="0"/>
              <a:t>价值寿险与两全</a:t>
            </a:r>
            <a:r>
              <a:rPr lang="zh-CN" altLang="en-US" dirty="0" smtClean="0"/>
              <a:t>保险</a:t>
            </a:r>
            <a:endParaRPr lang="zh-CN" altLang="en-US" dirty="0"/>
          </a:p>
        </p:txBody>
      </p:sp>
      <p:sp>
        <p:nvSpPr>
          <p:cNvPr id="13" name="内容占位符 5"/>
          <p:cNvSpPr>
            <a:spLocks noGrp="1"/>
          </p:cNvSpPr>
          <p:nvPr>
            <p:ph sz="half" idx="1"/>
          </p:nvPr>
        </p:nvSpPr>
        <p:spPr>
          <a:xfrm>
            <a:off x="539552" y="1628800"/>
            <a:ext cx="6336704" cy="720080"/>
          </a:xfrm>
        </p:spPr>
        <p:txBody>
          <a:bodyPr>
            <a:normAutofit fontScale="92500"/>
          </a:bodyPr>
          <a:lstStyle/>
          <a:p>
            <a:pPr marL="0" indent="0">
              <a:lnSpc>
                <a:spcPct val="160000"/>
              </a:lnSpc>
              <a:buNone/>
            </a:pPr>
            <a:r>
              <a:rPr lang="zh-CN" altLang="en-US" sz="2400" dirty="0" smtClean="0"/>
              <a:t>万能寿险</a:t>
            </a:r>
            <a:r>
              <a:rPr lang="zh-CN" altLang="en-US" sz="1700" dirty="0" smtClean="0"/>
              <a:t>：灵活的保费、保额、死亡给付金额、保单要素拆分</a:t>
            </a:r>
            <a:endParaRPr lang="zh-CN" altLang="en-US" sz="1700" dirty="0"/>
          </a:p>
        </p:txBody>
      </p:sp>
      <p:sp>
        <p:nvSpPr>
          <p:cNvPr id="10" name="AutoShape 4"/>
          <p:cNvSpPr>
            <a:spLocks noChangeArrowheads="1"/>
          </p:cNvSpPr>
          <p:nvPr/>
        </p:nvSpPr>
        <p:spPr bwMode="auto">
          <a:xfrm>
            <a:off x="589756" y="2276872"/>
            <a:ext cx="5854452" cy="209352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lang="zh-CN" altLang="en-US" dirty="0"/>
              <a:t>保单要素</a:t>
            </a:r>
            <a:r>
              <a:rPr lang="zh-CN" altLang="en-US" dirty="0" smtClean="0"/>
              <a:t>拆分</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ü"/>
            </a:pPr>
            <a:r>
              <a:rPr kumimoji="1" lang="zh-CN" altLang="en-US" dirty="0" smtClean="0">
                <a:latin typeface="Times New Roman" pitchFamily="18" charset="0"/>
                <a:ea typeface="华文中宋" pitchFamily="2" charset="-122"/>
              </a:rPr>
              <a:t>死亡率收费：</a:t>
            </a:r>
            <a:r>
              <a:rPr kumimoji="1" lang="zh-CN" altLang="en-US" sz="1400" dirty="0" smtClean="0">
                <a:latin typeface="Times New Roman" pitchFamily="18" charset="0"/>
                <a:ea typeface="华文中宋" pitchFamily="2" charset="-122"/>
              </a:rPr>
              <a:t>保险成本 </a:t>
            </a:r>
            <a:r>
              <a:rPr kumimoji="1" lang="en-US" altLang="zh-CN" sz="1400" dirty="0" smtClean="0">
                <a:latin typeface="Times New Roman" pitchFamily="18" charset="0"/>
                <a:ea typeface="华文中宋" pitchFamily="2" charset="-122"/>
              </a:rPr>
              <a:t>cost of insurance COI</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ü"/>
            </a:pPr>
            <a:r>
              <a:rPr kumimoji="1" lang="zh-CN" altLang="en-US" dirty="0" smtClean="0">
                <a:latin typeface="Times New Roman" pitchFamily="18" charset="0"/>
                <a:ea typeface="华文中宋" pitchFamily="2" charset="-122"/>
              </a:rPr>
              <a:t>利率：</a:t>
            </a:r>
            <a:r>
              <a:rPr kumimoji="1" lang="zh-CN" altLang="en-US" sz="1400" dirty="0" smtClean="0">
                <a:latin typeface="Times New Roman" pitchFamily="18" charset="0"/>
                <a:ea typeface="华文中宋" pitchFamily="2" charset="-122"/>
              </a:rPr>
              <a:t>按照规定的最低利率结算利息</a:t>
            </a:r>
            <a:endParaRPr kumimoji="1" lang="en-US" altLang="zh-CN" sz="1400" dirty="0" smtClean="0">
              <a:latin typeface="Times New Roman" pitchFamily="18" charset="0"/>
              <a:ea typeface="华文中宋" pitchFamily="2" charset="-122"/>
            </a:endParaRPr>
          </a:p>
          <a:p>
            <a:pPr marL="342900" indent="-342900">
              <a:lnSpc>
                <a:spcPct val="150000"/>
              </a:lnSpc>
              <a:buFont typeface="Wingdings" pitchFamily="2" charset="2"/>
              <a:buChar char="ü"/>
            </a:pPr>
            <a:r>
              <a:rPr kumimoji="1" lang="zh-CN" altLang="en-US" dirty="0">
                <a:latin typeface="Times New Roman" pitchFamily="18" charset="0"/>
                <a:ea typeface="华文中宋" pitchFamily="2" charset="-122"/>
              </a:rPr>
              <a:t>费用</a:t>
            </a:r>
            <a:r>
              <a:rPr kumimoji="1" lang="zh-CN" altLang="en-US" dirty="0" smtClean="0">
                <a:latin typeface="Times New Roman" pitchFamily="18" charset="0"/>
                <a:ea typeface="华文中宋" pitchFamily="2" charset="-122"/>
              </a:rPr>
              <a:t>：</a:t>
            </a:r>
            <a:r>
              <a:rPr kumimoji="1" lang="zh-CN" altLang="en-US" sz="1400" dirty="0" smtClean="0">
                <a:latin typeface="Times New Roman" pitchFamily="18" charset="0"/>
                <a:ea typeface="华文中宋" pitchFamily="2" charset="-122"/>
              </a:rPr>
              <a:t>首年费用；年度保费用</a:t>
            </a:r>
            <a:r>
              <a:rPr kumimoji="1" lang="en-US" altLang="zh-CN" sz="1400" dirty="0" smtClean="0">
                <a:latin typeface="Times New Roman" pitchFamily="18" charset="0"/>
                <a:ea typeface="华文中宋" pitchFamily="2" charset="-122"/>
              </a:rPr>
              <a:t>%</a:t>
            </a:r>
            <a:r>
              <a:rPr kumimoji="1" lang="zh-CN" altLang="en-US" sz="1400" dirty="0" smtClean="0">
                <a:latin typeface="Times New Roman" pitchFamily="18" charset="0"/>
                <a:ea typeface="华文中宋" pitchFamily="2" charset="-122"/>
              </a:rPr>
              <a:t>；月管理费；退保手续费</a:t>
            </a:r>
            <a:r>
              <a:rPr kumimoji="1" lang="en-US" altLang="zh-CN" sz="1400" dirty="0" smtClean="0">
                <a:latin typeface="Times New Roman" pitchFamily="18" charset="0"/>
                <a:ea typeface="华文中宋" pitchFamily="2" charset="-122"/>
              </a:rPr>
              <a:t>…</a:t>
            </a:r>
          </a:p>
          <a:p>
            <a:pPr>
              <a:lnSpc>
                <a:spcPct val="150000"/>
              </a:lnSpc>
            </a:pPr>
            <a:endParaRPr kumimoji="1" lang="en-US" altLang="zh-CN" sz="1400" dirty="0" smtClean="0">
              <a:latin typeface="Times New Roman" pitchFamily="18" charset="0"/>
              <a:ea typeface="华文中宋" pitchFamily="2" charset="-122"/>
            </a:endParaRPr>
          </a:p>
        </p:txBody>
      </p:sp>
      <p:sp>
        <p:nvSpPr>
          <p:cNvPr id="11" name="AutoShape 4"/>
          <p:cNvSpPr>
            <a:spLocks noChangeArrowheads="1"/>
          </p:cNvSpPr>
          <p:nvPr/>
        </p:nvSpPr>
        <p:spPr bwMode="auto">
          <a:xfrm>
            <a:off x="580005" y="4403305"/>
            <a:ext cx="5854452" cy="1545975"/>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lang="zh-CN" altLang="en-US" dirty="0"/>
              <a:t>灵活性</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ü"/>
            </a:pPr>
            <a:r>
              <a:rPr kumimoji="1" lang="zh-CN" altLang="en-US" dirty="0" smtClean="0">
                <a:latin typeface="Times New Roman" pitchFamily="18" charset="0"/>
                <a:ea typeface="华文中宋" pitchFamily="2" charset="-122"/>
              </a:rPr>
              <a:t>保额和死亡给付：</a:t>
            </a:r>
            <a:r>
              <a:rPr kumimoji="1" lang="zh-CN" altLang="en-US" sz="1400" dirty="0" smtClean="0">
                <a:latin typeface="Times New Roman" pitchFamily="18" charset="0"/>
                <a:ea typeface="华文中宋" pitchFamily="2" charset="-122"/>
              </a:rPr>
              <a:t>互相变化</a:t>
            </a:r>
            <a:endParaRPr kumimoji="1" lang="en-US" altLang="zh-CN" sz="1400" dirty="0" smtClean="0">
              <a:latin typeface="Times New Roman" pitchFamily="18" charset="0"/>
              <a:ea typeface="华文中宋" pitchFamily="2" charset="-122"/>
            </a:endParaRPr>
          </a:p>
          <a:p>
            <a:pPr marL="342900" indent="-342900">
              <a:lnSpc>
                <a:spcPct val="150000"/>
              </a:lnSpc>
              <a:buFont typeface="Wingdings" pitchFamily="2" charset="2"/>
              <a:buChar char="ü"/>
            </a:pPr>
            <a:r>
              <a:rPr kumimoji="1" lang="zh-CN" altLang="en-US" dirty="0">
                <a:latin typeface="Times New Roman" pitchFamily="18" charset="0"/>
                <a:ea typeface="华文中宋" pitchFamily="2" charset="-122"/>
              </a:rPr>
              <a:t>保费</a:t>
            </a:r>
            <a:r>
              <a:rPr kumimoji="1" lang="zh-CN" altLang="en-US" dirty="0" smtClean="0">
                <a:latin typeface="Times New Roman" pitchFamily="18" charset="0"/>
                <a:ea typeface="华文中宋" pitchFamily="2" charset="-122"/>
              </a:rPr>
              <a:t>：</a:t>
            </a:r>
            <a:r>
              <a:rPr kumimoji="1" lang="zh-CN" altLang="en-US" sz="1400" dirty="0" smtClean="0">
                <a:latin typeface="Times New Roman" pitchFamily="18" charset="0"/>
                <a:ea typeface="华文中宋" pitchFamily="2" charset="-122"/>
              </a:rPr>
              <a:t>浮动保费与固定保费</a:t>
            </a:r>
            <a:endParaRPr kumimoji="1" lang="en-US" altLang="zh-CN" sz="1400" dirty="0" smtClean="0">
              <a:latin typeface="Times New Roman" pitchFamily="18" charset="0"/>
              <a:ea typeface="华文中宋" pitchFamily="2" charset="-122"/>
            </a:endParaRPr>
          </a:p>
        </p:txBody>
      </p:sp>
      <p:sp>
        <p:nvSpPr>
          <p:cNvPr id="12" name="内容占位符 5"/>
          <p:cNvSpPr>
            <a:spLocks noGrp="1"/>
          </p:cNvSpPr>
          <p:nvPr>
            <p:ph sz="half" idx="1"/>
          </p:nvPr>
        </p:nvSpPr>
        <p:spPr>
          <a:xfrm>
            <a:off x="539552" y="5919692"/>
            <a:ext cx="7344816" cy="821675"/>
          </a:xfrm>
        </p:spPr>
        <p:txBody>
          <a:bodyPr>
            <a:noAutofit/>
          </a:bodyPr>
          <a:lstStyle/>
          <a:p>
            <a:pPr marL="0" indent="0">
              <a:lnSpc>
                <a:spcPct val="160000"/>
              </a:lnSpc>
              <a:buNone/>
            </a:pPr>
            <a:r>
              <a:rPr lang="zh-CN" altLang="en-US" sz="1400" dirty="0" smtClean="0"/>
              <a:t>定期报告：应付死亡给付、现金价值、退保价值、利息、保险成本、</a:t>
            </a:r>
            <a:endParaRPr lang="en-US" altLang="zh-CN" sz="1400" dirty="0" smtClean="0"/>
          </a:p>
          <a:p>
            <a:pPr marL="0" indent="0">
              <a:lnSpc>
                <a:spcPct val="160000"/>
              </a:lnSpc>
              <a:buNone/>
            </a:pPr>
            <a:r>
              <a:rPr lang="en-US" altLang="zh-CN" sz="1400" dirty="0"/>
              <a:t> </a:t>
            </a:r>
            <a:r>
              <a:rPr lang="en-US" altLang="zh-CN" sz="1400" dirty="0" smtClean="0"/>
              <a:t>                   </a:t>
            </a:r>
            <a:r>
              <a:rPr lang="zh-CN" altLang="en-US" sz="1400" dirty="0" smtClean="0"/>
              <a:t>保费、贷款、其它费用。。。</a:t>
            </a:r>
            <a:endParaRPr lang="zh-CN" altLang="en-US" sz="1400" dirty="0"/>
          </a:p>
        </p:txBody>
      </p:sp>
    </p:spTree>
    <p:extLst>
      <p:ext uri="{BB962C8B-B14F-4D97-AF65-F5344CB8AC3E}">
        <p14:creationId xmlns:p14="http://schemas.microsoft.com/office/powerpoint/2010/main" val="12335325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24</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②</a:t>
            </a:r>
            <a:endParaRPr lang="zh-CN" altLang="en-US" sz="1200" dirty="0"/>
          </a:p>
        </p:txBody>
      </p:sp>
      <p:sp>
        <p:nvSpPr>
          <p:cNvPr id="2" name="标题 1"/>
          <p:cNvSpPr>
            <a:spLocks noGrp="1"/>
          </p:cNvSpPr>
          <p:nvPr>
            <p:ph type="title"/>
          </p:nvPr>
        </p:nvSpPr>
        <p:spPr>
          <a:xfrm>
            <a:off x="457200" y="548680"/>
            <a:ext cx="7324328" cy="926976"/>
          </a:xfrm>
        </p:spPr>
        <p:txBody>
          <a:bodyPr>
            <a:normAutofit fontScale="90000"/>
          </a:bodyPr>
          <a:lstStyle/>
          <a:p>
            <a:r>
              <a:rPr lang="zh-CN" altLang="en-US" dirty="0" smtClean="0"/>
              <a:t>②   现金</a:t>
            </a:r>
            <a:r>
              <a:rPr lang="zh-CN" altLang="en-US" dirty="0"/>
              <a:t>价值寿险与两全</a:t>
            </a:r>
            <a:r>
              <a:rPr lang="zh-CN" altLang="en-US" dirty="0" smtClean="0"/>
              <a:t>保险</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400" dirty="0" smtClean="0"/>
              <a:t>变额寿险：</a:t>
            </a:r>
            <a:r>
              <a:rPr lang="zh-CN" altLang="en-US" sz="1600" dirty="0" smtClean="0"/>
              <a:t>投资连结保险，保费固定，但死亡给付和其他价值随投资账户业绩变化</a:t>
            </a:r>
            <a:endParaRPr lang="zh-CN" altLang="en-US" sz="1800" dirty="0"/>
          </a:p>
        </p:txBody>
      </p:sp>
      <p:sp>
        <p:nvSpPr>
          <p:cNvPr id="10" name="AutoShape 4"/>
          <p:cNvSpPr>
            <a:spLocks noChangeArrowheads="1"/>
          </p:cNvSpPr>
          <p:nvPr/>
        </p:nvSpPr>
        <p:spPr bwMode="auto">
          <a:xfrm>
            <a:off x="589756" y="2636912"/>
            <a:ext cx="7798668" cy="252028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独立账户：投资账户，管理变额资产</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普通账户：未划分投资账户，支持保证型保险产品给付责任</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死亡给付：与业绩无关的最低死亡给付</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投资：保单所有人自己选择不同账户</a:t>
            </a: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7151681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25</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a:t>
            </a:r>
            <a:r>
              <a:rPr lang="zh-CN" altLang="en-US" sz="1200"/>
              <a:t>个人</a:t>
            </a:r>
            <a:r>
              <a:rPr lang="zh-CN" altLang="en-US" sz="1200" smtClean="0"/>
              <a:t>寿险   ②</a:t>
            </a:r>
            <a:endParaRPr lang="zh-CN" altLang="en-US" sz="1200" dirty="0"/>
          </a:p>
        </p:txBody>
      </p:sp>
      <p:sp>
        <p:nvSpPr>
          <p:cNvPr id="2" name="标题 1"/>
          <p:cNvSpPr>
            <a:spLocks noGrp="1"/>
          </p:cNvSpPr>
          <p:nvPr>
            <p:ph type="title"/>
          </p:nvPr>
        </p:nvSpPr>
        <p:spPr>
          <a:xfrm>
            <a:off x="457200" y="548680"/>
            <a:ext cx="7324328" cy="926976"/>
          </a:xfrm>
        </p:spPr>
        <p:txBody>
          <a:bodyPr>
            <a:normAutofit fontScale="90000"/>
          </a:bodyPr>
          <a:lstStyle/>
          <a:p>
            <a:r>
              <a:rPr lang="zh-CN" altLang="en-US" dirty="0" smtClean="0"/>
              <a:t>②   现金</a:t>
            </a:r>
            <a:r>
              <a:rPr lang="zh-CN" altLang="en-US" dirty="0"/>
              <a:t>价值寿险与两全</a:t>
            </a:r>
            <a:r>
              <a:rPr lang="zh-CN" altLang="en-US" dirty="0" smtClean="0"/>
              <a:t>保险</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400" dirty="0" smtClean="0"/>
              <a:t>变额万能寿险：选择保费与保额；独立账户</a:t>
            </a:r>
            <a:endParaRPr lang="zh-CN" altLang="en-US" sz="1800" dirty="0"/>
          </a:p>
        </p:txBody>
      </p:sp>
      <p:sp>
        <p:nvSpPr>
          <p:cNvPr id="11" name="内容占位符 5"/>
          <p:cNvSpPr>
            <a:spLocks noGrp="1"/>
          </p:cNvSpPr>
          <p:nvPr>
            <p:ph sz="half" idx="1"/>
          </p:nvPr>
        </p:nvSpPr>
        <p:spPr>
          <a:xfrm>
            <a:off x="539552" y="2996952"/>
            <a:ext cx="8147248" cy="792088"/>
          </a:xfrm>
        </p:spPr>
        <p:txBody>
          <a:bodyPr>
            <a:noAutofit/>
          </a:bodyPr>
          <a:lstStyle/>
          <a:p>
            <a:pPr marL="0" indent="0">
              <a:lnSpc>
                <a:spcPct val="160000"/>
              </a:lnSpc>
              <a:buNone/>
            </a:pPr>
            <a:r>
              <a:rPr lang="zh-CN" altLang="en-US" sz="2400" dirty="0" smtClean="0"/>
              <a:t>两全保险：</a:t>
            </a:r>
            <a:r>
              <a:rPr lang="en-US" altLang="zh-CN" sz="2400" dirty="0" smtClean="0"/>
              <a:t>endowment</a:t>
            </a:r>
            <a:r>
              <a:rPr lang="zh-CN" altLang="en-US" sz="2400" dirty="0" smtClean="0"/>
              <a:t>，满期日前死亡或者满期日后生存</a:t>
            </a:r>
            <a:endParaRPr lang="zh-CN" altLang="en-US" sz="1800" dirty="0"/>
          </a:p>
        </p:txBody>
      </p:sp>
      <p:sp>
        <p:nvSpPr>
          <p:cNvPr id="12" name="内容占位符 5"/>
          <p:cNvSpPr>
            <a:spLocks noGrp="1"/>
          </p:cNvSpPr>
          <p:nvPr>
            <p:ph sz="half" idx="1"/>
          </p:nvPr>
        </p:nvSpPr>
        <p:spPr>
          <a:xfrm>
            <a:off x="683568" y="4725144"/>
            <a:ext cx="6635368" cy="576064"/>
          </a:xfrm>
          <a:ln>
            <a:solidFill>
              <a:schemeClr val="bg1"/>
            </a:solidFill>
          </a:ln>
        </p:spPr>
        <p:txBody>
          <a:bodyPr anchor="ctr">
            <a:noAutofit/>
          </a:bodyPr>
          <a:lstStyle/>
          <a:p>
            <a:pPr marL="0" indent="0">
              <a:lnSpc>
                <a:spcPct val="160000"/>
              </a:lnSpc>
              <a:buNone/>
            </a:pPr>
            <a:r>
              <a:rPr lang="zh-CN" altLang="en-US" sz="1600" dirty="0"/>
              <a:t>满期日</a:t>
            </a:r>
            <a:r>
              <a:rPr lang="zh-CN" altLang="en-US" sz="1600" dirty="0" smtClean="0"/>
              <a:t>：</a:t>
            </a:r>
            <a:r>
              <a:rPr lang="en-US" altLang="zh-CN" sz="1600" dirty="0" smtClean="0"/>
              <a:t>maturity date</a:t>
            </a:r>
            <a:r>
              <a:rPr lang="zh-CN" altLang="en-US" sz="1600" dirty="0" smtClean="0"/>
              <a:t>，约定期限的期末；达到特定年龄</a:t>
            </a:r>
            <a:endParaRPr lang="zh-CN" altLang="en-US" sz="1200" dirty="0"/>
          </a:p>
        </p:txBody>
      </p:sp>
    </p:spTree>
    <p:extLst>
      <p:ext uri="{BB962C8B-B14F-4D97-AF65-F5344CB8AC3E}">
        <p14:creationId xmlns:p14="http://schemas.microsoft.com/office/powerpoint/2010/main" val="10605153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400" dirty="0" smtClean="0"/>
              <a:t>附加利益：</a:t>
            </a:r>
            <a:r>
              <a:rPr lang="zh-CN" altLang="en-US" sz="1800" dirty="0" smtClean="0"/>
              <a:t>附加保费；附约</a:t>
            </a:r>
            <a:endParaRPr lang="zh-CN" altLang="en-US" sz="1800" dirty="0"/>
          </a:p>
        </p:txBody>
      </p:sp>
      <p:sp>
        <p:nvSpPr>
          <p:cNvPr id="10" name="AutoShape 4"/>
          <p:cNvSpPr>
            <a:spLocks noChangeArrowheads="1"/>
          </p:cNvSpPr>
          <p:nvPr/>
        </p:nvSpPr>
        <p:spPr bwMode="auto">
          <a:xfrm>
            <a:off x="589756" y="2636912"/>
            <a:ext cx="7798668"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附加失能利益</a:t>
            </a:r>
            <a:r>
              <a:rPr kumimoji="1" lang="zh-CN" altLang="en-US" sz="2000" dirty="0" smtClean="0">
                <a:latin typeface="Times New Roman" pitchFamily="18" charset="0"/>
                <a:ea typeface="华文中宋" pitchFamily="2" charset="-122"/>
              </a:rPr>
              <a:t>：</a:t>
            </a:r>
            <a:r>
              <a:rPr kumimoji="1" lang="en-US" altLang="zh-CN" sz="2000" dirty="0" smtClean="0">
                <a:latin typeface="Times New Roman" pitchFamily="18" charset="0"/>
                <a:ea typeface="华文中宋" pitchFamily="2" charset="-122"/>
              </a:rPr>
              <a:t>disability</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意外利益：</a:t>
            </a:r>
            <a:r>
              <a:rPr kumimoji="1" lang="en-US" altLang="zh-CN" sz="2000" dirty="0" smtClean="0">
                <a:latin typeface="Times New Roman" pitchFamily="18" charset="0"/>
                <a:ea typeface="华文中宋" pitchFamily="2" charset="-122"/>
              </a:rPr>
              <a:t>accident death benefit</a:t>
            </a: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寿险提前给付利益：</a:t>
            </a:r>
            <a:r>
              <a:rPr kumimoji="1" lang="en-US" altLang="zh-CN" sz="2000" dirty="0" smtClean="0">
                <a:latin typeface="Times New Roman" pitchFamily="18" charset="0"/>
                <a:ea typeface="华文中宋" pitchFamily="2" charset="-122"/>
              </a:rPr>
              <a:t>accelerated death benefit</a:t>
            </a: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附加被保险人利益：附加其他被保险人</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可保性利益：购买额外保障，无需提供可保证明</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305546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27</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400" dirty="0"/>
              <a:t>附加失能</a:t>
            </a:r>
            <a:r>
              <a:rPr lang="zh-CN" altLang="en-US" sz="2400" dirty="0" smtClean="0"/>
              <a:t>利益：</a:t>
            </a:r>
            <a:r>
              <a:rPr lang="zh-CN" altLang="en-US" sz="1600" dirty="0" smtClean="0"/>
              <a:t>健康保险</a:t>
            </a:r>
            <a:endParaRPr lang="zh-CN" altLang="en-US" sz="1800" dirty="0"/>
          </a:p>
        </p:txBody>
      </p:sp>
      <p:sp>
        <p:nvSpPr>
          <p:cNvPr id="10" name="AutoShape 4"/>
          <p:cNvSpPr>
            <a:spLocks noChangeArrowheads="1"/>
          </p:cNvSpPr>
          <p:nvPr/>
        </p:nvSpPr>
        <p:spPr bwMode="auto">
          <a:xfrm>
            <a:off x="589756" y="2636912"/>
            <a:ext cx="7798668"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rmAutofit lnSpcReduction="10000"/>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被保险人失能保费豁免利益：</a:t>
            </a:r>
            <a:r>
              <a:rPr kumimoji="1" lang="en-US" altLang="zh-CN" sz="1700" dirty="0" smtClean="0">
                <a:latin typeface="Times New Roman" pitchFamily="18" charset="0"/>
                <a:ea typeface="华文中宋" pitchFamily="2" charset="-122"/>
              </a:rPr>
              <a:t>WP, waiver of premium for disability </a:t>
            </a:r>
            <a:r>
              <a:rPr kumimoji="1" lang="en-US" altLang="zh-CN" sz="2000" dirty="0" smtClean="0">
                <a:latin typeface="Times New Roman" pitchFamily="18" charset="0"/>
                <a:ea typeface="华文中宋" pitchFamily="2" charset="-122"/>
              </a:rPr>
              <a:t>benefit</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投保人失能保费豁免利益：</a:t>
            </a:r>
            <a:r>
              <a:rPr kumimoji="1" lang="en-US" altLang="zh-CN" sz="1700" dirty="0" smtClean="0">
                <a:latin typeface="Times New Roman" pitchFamily="18" charset="0"/>
                <a:ea typeface="华文中宋" pitchFamily="2" charset="-122"/>
              </a:rPr>
              <a:t>waiver of premium for </a:t>
            </a:r>
            <a:r>
              <a:rPr kumimoji="1" lang="en-US" altLang="zh-CN" sz="1700" dirty="0" err="1" smtClean="0">
                <a:latin typeface="Times New Roman" pitchFamily="18" charset="0"/>
                <a:ea typeface="华文中宋" pitchFamily="2" charset="-122"/>
              </a:rPr>
              <a:t>payor</a:t>
            </a:r>
            <a:r>
              <a:rPr kumimoji="1" lang="en-US" altLang="zh-CN" sz="1700" dirty="0" smtClean="0">
                <a:latin typeface="Times New Roman" pitchFamily="18" charset="0"/>
                <a:ea typeface="华文中宋" pitchFamily="2" charset="-122"/>
              </a:rPr>
              <a:t> benefit,       </a:t>
            </a:r>
            <a:r>
              <a:rPr kumimoji="1" lang="zh-CN" altLang="en-US" sz="1700" dirty="0" smtClean="0">
                <a:latin typeface="Times New Roman" pitchFamily="18" charset="0"/>
                <a:ea typeface="华文中宋" pitchFamily="2" charset="-122"/>
              </a:rPr>
              <a:t>未成年人保单</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失能收入损失利益：</a:t>
            </a:r>
            <a:r>
              <a:rPr kumimoji="1" lang="en-US" altLang="zh-CN" sz="1600" dirty="0" smtClean="0">
                <a:latin typeface="Times New Roman" pitchFamily="18" charset="0"/>
                <a:ea typeface="华文中宋" pitchFamily="2" charset="-122"/>
              </a:rPr>
              <a:t>disability income benefit</a:t>
            </a:r>
            <a:r>
              <a:rPr kumimoji="1" lang="zh-CN" altLang="en-US" sz="1600" dirty="0" smtClean="0">
                <a:latin typeface="Times New Roman" pitchFamily="18" charset="0"/>
                <a:ea typeface="华文中宋" pitchFamily="2" charset="-122"/>
              </a:rPr>
              <a:t>，提供收入保险金</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000" dirty="0" smtClean="0">
              <a:latin typeface="Times New Roman" pitchFamily="18" charset="0"/>
              <a:ea typeface="华文中宋" pitchFamily="2" charset="-122"/>
            </a:endParaRPr>
          </a:p>
        </p:txBody>
      </p:sp>
      <p:sp>
        <p:nvSpPr>
          <p:cNvPr id="11" name="内容占位符 5"/>
          <p:cNvSpPr>
            <a:spLocks noGrp="1"/>
          </p:cNvSpPr>
          <p:nvPr>
            <p:ph sz="half" idx="1"/>
          </p:nvPr>
        </p:nvSpPr>
        <p:spPr>
          <a:xfrm>
            <a:off x="528920" y="5661248"/>
            <a:ext cx="4907176" cy="864096"/>
          </a:xfrm>
          <a:ln>
            <a:solidFill>
              <a:schemeClr val="bg1"/>
            </a:solidFill>
          </a:ln>
        </p:spPr>
        <p:txBody>
          <a:bodyPr anchor="ctr">
            <a:noAutofit/>
          </a:bodyPr>
          <a:lstStyle/>
          <a:p>
            <a:pPr marL="0" indent="0">
              <a:lnSpc>
                <a:spcPct val="160000"/>
              </a:lnSpc>
              <a:buNone/>
            </a:pPr>
            <a:r>
              <a:rPr lang="zh-CN" altLang="en-US" sz="1600" dirty="0" smtClean="0"/>
              <a:t>完全失能：不能履行其原来职业或者以其教育、培训或经验理应胜任的任何其他职业的必要职责</a:t>
            </a:r>
            <a:endParaRPr lang="zh-CN" altLang="en-US" sz="1200" dirty="0"/>
          </a:p>
        </p:txBody>
      </p:sp>
    </p:spTree>
    <p:extLst>
      <p:ext uri="{BB962C8B-B14F-4D97-AF65-F5344CB8AC3E}">
        <p14:creationId xmlns:p14="http://schemas.microsoft.com/office/powerpoint/2010/main" val="13972782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28</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400" dirty="0"/>
              <a:t>意外</a:t>
            </a:r>
            <a:r>
              <a:rPr lang="zh-CN" altLang="en-US" sz="2400" dirty="0" smtClean="0"/>
              <a:t>利益：</a:t>
            </a:r>
            <a:r>
              <a:rPr lang="en-US" altLang="zh-CN" sz="1600" dirty="0" smtClean="0"/>
              <a:t>AD</a:t>
            </a:r>
            <a:r>
              <a:rPr lang="zh-CN" altLang="en-US" sz="1600" dirty="0" smtClean="0"/>
              <a:t>，因意外事故死亡而提供的意外死亡保险金</a:t>
            </a:r>
            <a:endParaRPr lang="zh-CN" altLang="en-US" sz="1200" dirty="0"/>
          </a:p>
        </p:txBody>
      </p:sp>
      <p:sp>
        <p:nvSpPr>
          <p:cNvPr id="11" name="AutoShape 4"/>
          <p:cNvSpPr>
            <a:spLocks noChangeArrowheads="1"/>
          </p:cNvSpPr>
          <p:nvPr/>
        </p:nvSpPr>
        <p:spPr bwMode="auto">
          <a:xfrm>
            <a:off x="589756" y="2636912"/>
            <a:ext cx="3190156" cy="172819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rm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意外定义</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死亡近因</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000" dirty="0" smtClean="0">
              <a:latin typeface="Times New Roman" pitchFamily="18" charset="0"/>
              <a:ea typeface="华文中宋" pitchFamily="2" charset="-122"/>
            </a:endParaRPr>
          </a:p>
        </p:txBody>
      </p:sp>
      <p:sp>
        <p:nvSpPr>
          <p:cNvPr id="12" name="内容占位符 5"/>
          <p:cNvSpPr>
            <a:spLocks noGrp="1"/>
          </p:cNvSpPr>
          <p:nvPr>
            <p:ph sz="half" idx="1"/>
          </p:nvPr>
        </p:nvSpPr>
        <p:spPr>
          <a:xfrm>
            <a:off x="589756" y="4581128"/>
            <a:ext cx="8147248" cy="792088"/>
          </a:xfrm>
        </p:spPr>
        <p:txBody>
          <a:bodyPr>
            <a:noAutofit/>
          </a:bodyPr>
          <a:lstStyle/>
          <a:p>
            <a:pPr marL="0" indent="0">
              <a:lnSpc>
                <a:spcPct val="160000"/>
              </a:lnSpc>
              <a:buNone/>
            </a:pPr>
            <a:r>
              <a:rPr lang="zh-CN" altLang="en-US" sz="2400" dirty="0" smtClean="0"/>
              <a:t>意外死亡及全残利益：</a:t>
            </a:r>
            <a:r>
              <a:rPr lang="en-US" altLang="zh-CN" sz="1600" dirty="0" smtClean="0"/>
              <a:t>AD&amp;D</a:t>
            </a:r>
            <a:r>
              <a:rPr lang="zh-CN" altLang="en-US" sz="1600" dirty="0" smtClean="0"/>
              <a:t>，</a:t>
            </a:r>
            <a:r>
              <a:rPr lang="en-US" altLang="zh-CN" sz="1600" dirty="0" smtClean="0"/>
              <a:t>accidental death and dismemberment benefit</a:t>
            </a:r>
            <a:endParaRPr lang="zh-CN" altLang="en-US" sz="1200" dirty="0"/>
          </a:p>
        </p:txBody>
      </p:sp>
    </p:spTree>
    <p:extLst>
      <p:ext uri="{BB962C8B-B14F-4D97-AF65-F5344CB8AC3E}">
        <p14:creationId xmlns:p14="http://schemas.microsoft.com/office/powerpoint/2010/main" val="36015621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29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000" dirty="0" smtClean="0"/>
              <a:t>寿险提前给付利益：</a:t>
            </a:r>
            <a:r>
              <a:rPr lang="en-US" altLang="zh-CN" sz="1600" dirty="0" smtClean="0"/>
              <a:t>living benefit</a:t>
            </a:r>
            <a:r>
              <a:rPr lang="zh-CN" altLang="en-US" sz="1600" dirty="0"/>
              <a:t>，</a:t>
            </a:r>
            <a:r>
              <a:rPr lang="zh-CN" altLang="en-US" sz="1600" dirty="0" smtClean="0"/>
              <a:t>生前给付，死亡之前领取全部或部分死亡保险金</a:t>
            </a:r>
            <a:endParaRPr lang="zh-CN" altLang="en-US" sz="1800" dirty="0"/>
          </a:p>
        </p:txBody>
      </p:sp>
      <p:sp>
        <p:nvSpPr>
          <p:cNvPr id="10" name="AutoShape 4"/>
          <p:cNvSpPr>
            <a:spLocks noChangeArrowheads="1"/>
          </p:cNvSpPr>
          <p:nvPr/>
        </p:nvSpPr>
        <p:spPr bwMode="auto">
          <a:xfrm>
            <a:off x="589756" y="2636912"/>
            <a:ext cx="7798668"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rm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终</a:t>
            </a:r>
            <a:r>
              <a:rPr kumimoji="1" lang="zh-CN" altLang="en-US" sz="2000" dirty="0" smtClean="0">
                <a:latin typeface="Times New Roman" pitchFamily="18" charset="0"/>
                <a:ea typeface="华文中宋" pitchFamily="2" charset="-122"/>
              </a:rPr>
              <a:t>末疾病利益：</a:t>
            </a:r>
            <a:r>
              <a:rPr kumimoji="1" lang="zh-CN" altLang="en-US" sz="1700" dirty="0" smtClean="0">
                <a:latin typeface="Times New Roman" pitchFamily="18" charset="0"/>
                <a:ea typeface="华文中宋" pitchFamily="2" charset="-122"/>
              </a:rPr>
              <a:t>罹患终末疾病，且医生证明预期寿命不超过一段约定时间</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重大疾病利益：</a:t>
            </a:r>
            <a:r>
              <a:rPr kumimoji="1" lang="en-US" altLang="zh-CN" sz="2000" dirty="0" smtClean="0">
                <a:latin typeface="Times New Roman" pitchFamily="18" charset="0"/>
                <a:ea typeface="华文中宋" pitchFamily="2" charset="-122"/>
              </a:rPr>
              <a:t>DD, dread disease benefit</a:t>
            </a:r>
            <a:r>
              <a:rPr kumimoji="1" lang="zh-CN" altLang="en-US" sz="2000" dirty="0" smtClean="0">
                <a:latin typeface="Times New Roman" pitchFamily="18" charset="0"/>
                <a:ea typeface="华文中宋" pitchFamily="2" charset="-122"/>
              </a:rPr>
              <a:t>，罹患规定的多种疾病</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长期护理保险利益：</a:t>
            </a:r>
            <a:r>
              <a:rPr kumimoji="1" lang="en-US" altLang="zh-CN" sz="1600" dirty="0" smtClean="0">
                <a:latin typeface="Times New Roman" pitchFamily="18" charset="0"/>
                <a:ea typeface="华文中宋" pitchFamily="2" charset="-122"/>
              </a:rPr>
              <a:t>LTC long-term care insurance benefit</a:t>
            </a:r>
            <a:r>
              <a:rPr kumimoji="1" lang="zh-CN" altLang="en-US" sz="1600" dirty="0" smtClean="0">
                <a:latin typeface="Times New Roman" pitchFamily="18" charset="0"/>
                <a:ea typeface="华文中宋" pitchFamily="2" charset="-122"/>
              </a:rPr>
              <a:t>，因医疗状况需要持续护理</a:t>
            </a:r>
            <a:endParaRPr kumimoji="1" lang="en-US" altLang="zh-CN" sz="16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1600" dirty="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1600" dirty="0" smtClean="0">
              <a:latin typeface="Times New Roman" pitchFamily="18" charset="0"/>
              <a:ea typeface="华文中宋" pitchFamily="2" charset="-122"/>
            </a:endParaRPr>
          </a:p>
          <a:p>
            <a:pPr>
              <a:lnSpc>
                <a:spcPct val="150000"/>
              </a:lnSpc>
            </a:pPr>
            <a:endParaRPr kumimoji="1" lang="en-US" altLang="zh-CN" sz="20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8975011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a:t>培训</a:t>
            </a:r>
            <a:r>
              <a:rPr lang="zh-CN" altLang="en-US" dirty="0" smtClean="0"/>
              <a:t>目标</a:t>
            </a:r>
            <a:endParaRPr lang="zh-CN" altLang="en-US" dirty="0"/>
          </a:p>
        </p:txBody>
      </p:sp>
      <p:sp>
        <p:nvSpPr>
          <p:cNvPr id="6" name="内容占位符 5"/>
          <p:cNvSpPr>
            <a:spLocks noGrp="1"/>
          </p:cNvSpPr>
          <p:nvPr>
            <p:ph sz="half" idx="1"/>
          </p:nvPr>
        </p:nvSpPr>
        <p:spPr>
          <a:xfrm>
            <a:off x="457200" y="2636913"/>
            <a:ext cx="7859216" cy="2880320"/>
          </a:xfrm>
        </p:spPr>
        <p:txBody>
          <a:bodyPr/>
          <a:lstStyle/>
          <a:p>
            <a:r>
              <a:rPr lang="zh-CN" altLang="en-US" dirty="0" smtClean="0"/>
              <a:t>风险及保险的基本概念和意义</a:t>
            </a:r>
            <a:endParaRPr lang="en-US" altLang="zh-CN" dirty="0" smtClean="0"/>
          </a:p>
          <a:p>
            <a:endParaRPr lang="zh-CN" altLang="en-US" dirty="0" smtClean="0"/>
          </a:p>
          <a:p>
            <a:r>
              <a:rPr lang="zh-CN" altLang="en-US" dirty="0" smtClean="0"/>
              <a:t>保险的基本原则及保险合同相关内容</a:t>
            </a:r>
            <a:endParaRPr lang="en-US" altLang="zh-CN" dirty="0" smtClean="0"/>
          </a:p>
          <a:p>
            <a:endParaRPr lang="en-US" altLang="zh-CN" dirty="0" smtClean="0"/>
          </a:p>
          <a:p>
            <a:r>
              <a:rPr lang="zh-CN" altLang="en-US" dirty="0" smtClean="0"/>
              <a:t>人身保险产品分类及其特点</a:t>
            </a:r>
          </a:p>
          <a:p>
            <a:endParaRPr lang="zh-CN" altLang="en-US"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a:t>
            </a:fld>
            <a:endParaRPr lang="zh-CN" altLang="en-US" dirty="0"/>
          </a:p>
        </p:txBody>
      </p:sp>
    </p:spTree>
    <p:extLst>
      <p:ext uri="{BB962C8B-B14F-4D97-AF65-F5344CB8AC3E}">
        <p14:creationId xmlns:p14="http://schemas.microsoft.com/office/powerpoint/2010/main" val="33401546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000" dirty="0" smtClean="0"/>
              <a:t>附加被保险人利益：</a:t>
            </a:r>
            <a:r>
              <a:rPr lang="zh-CN" altLang="en-US" sz="1600" dirty="0" smtClean="0"/>
              <a:t>被保险人以外的其他人的定期寿险保障</a:t>
            </a:r>
            <a:endParaRPr lang="zh-CN" altLang="en-US" sz="1800" dirty="0"/>
          </a:p>
        </p:txBody>
      </p:sp>
      <p:sp>
        <p:nvSpPr>
          <p:cNvPr id="10" name="AutoShape 4"/>
          <p:cNvSpPr>
            <a:spLocks noChangeArrowheads="1"/>
          </p:cNvSpPr>
          <p:nvPr/>
        </p:nvSpPr>
        <p:spPr bwMode="auto">
          <a:xfrm>
            <a:off x="589756" y="2636912"/>
            <a:ext cx="7798668"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rm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配偶保险附约：</a:t>
            </a:r>
            <a:r>
              <a:rPr kumimoji="1" lang="en-US" altLang="zh-CN" dirty="0" smtClean="0">
                <a:latin typeface="Times New Roman" pitchFamily="18" charset="0"/>
                <a:ea typeface="华文中宋" pitchFamily="2" charset="-122"/>
              </a:rPr>
              <a:t>spouse insurance rider</a:t>
            </a: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子女</a:t>
            </a:r>
            <a:r>
              <a:rPr kumimoji="1" lang="zh-CN" altLang="en-US" sz="2000" dirty="0" smtClean="0">
                <a:latin typeface="Times New Roman" pitchFamily="18" charset="0"/>
                <a:ea typeface="华文中宋" pitchFamily="2" charset="-122"/>
              </a:rPr>
              <a:t>保险</a:t>
            </a:r>
            <a:r>
              <a:rPr kumimoji="1" lang="zh-CN" altLang="en-US" sz="2000" dirty="0">
                <a:latin typeface="Times New Roman" pitchFamily="18" charset="0"/>
                <a:ea typeface="华文中宋" pitchFamily="2" charset="-122"/>
              </a:rPr>
              <a:t>附约</a:t>
            </a:r>
            <a:r>
              <a:rPr kumimoji="1" lang="zh-CN" altLang="en-US" sz="2000" dirty="0" smtClean="0">
                <a:latin typeface="Times New Roman" pitchFamily="18" charset="0"/>
                <a:ea typeface="华文中宋" pitchFamily="2" charset="-122"/>
              </a:rPr>
              <a:t>：</a:t>
            </a:r>
            <a:r>
              <a:rPr kumimoji="1" lang="en-US" altLang="zh-CN" dirty="0" smtClean="0">
                <a:latin typeface="Times New Roman" pitchFamily="18" charset="0"/>
                <a:ea typeface="华文中宋" pitchFamily="2" charset="-122"/>
              </a:rPr>
              <a:t>children’s insurance </a:t>
            </a:r>
            <a:r>
              <a:rPr kumimoji="1" lang="en-US" altLang="zh-CN" dirty="0">
                <a:latin typeface="Times New Roman" pitchFamily="18" charset="0"/>
                <a:ea typeface="华文中宋" pitchFamily="2" charset="-122"/>
              </a:rPr>
              <a:t>rider</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第二被保险人附</a:t>
            </a:r>
            <a:r>
              <a:rPr kumimoji="1" lang="zh-CN" altLang="en-US" sz="2000" dirty="0">
                <a:latin typeface="Times New Roman" pitchFamily="18" charset="0"/>
                <a:ea typeface="华文中宋" pitchFamily="2" charset="-122"/>
              </a:rPr>
              <a:t>约</a:t>
            </a:r>
            <a:r>
              <a:rPr kumimoji="1" lang="zh-CN" altLang="en-US" sz="2000" dirty="0" smtClean="0">
                <a:latin typeface="Times New Roman" pitchFamily="18" charset="0"/>
                <a:ea typeface="华文中宋" pitchFamily="2" charset="-122"/>
              </a:rPr>
              <a:t>：</a:t>
            </a:r>
            <a:r>
              <a:rPr kumimoji="1" lang="en-US" altLang="zh-CN" dirty="0" smtClean="0">
                <a:latin typeface="Times New Roman" pitchFamily="18" charset="0"/>
                <a:ea typeface="华文中宋" pitchFamily="2" charset="-122"/>
              </a:rPr>
              <a:t>second insured rider</a:t>
            </a:r>
            <a:r>
              <a:rPr kumimoji="1" lang="zh-CN" altLang="en-US" dirty="0" smtClean="0">
                <a:latin typeface="Times New Roman" pitchFamily="18" charset="0"/>
                <a:ea typeface="华文中宋" pitchFamily="2" charset="-122"/>
              </a:rPr>
              <a:t>，配偶或其他亲属，或非亲属</a:t>
            </a:r>
            <a:endParaRPr kumimoji="1" lang="en-US" altLang="zh-CN" sz="2400" dirty="0">
              <a:latin typeface="Times New Roman" pitchFamily="18" charset="0"/>
              <a:ea typeface="华文中宋" pitchFamily="2" charset="-122"/>
            </a:endParaRPr>
          </a:p>
        </p:txBody>
      </p:sp>
    </p:spTree>
    <p:extLst>
      <p:ext uri="{BB962C8B-B14F-4D97-AF65-F5344CB8AC3E}">
        <p14:creationId xmlns:p14="http://schemas.microsoft.com/office/powerpoint/2010/main" val="32329239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二：个人</a:t>
            </a:r>
            <a:r>
              <a:rPr lang="zh-CN" altLang="en-US" sz="1200" dirty="0" smtClean="0"/>
              <a:t>寿险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③   附加利益</a:t>
            </a:r>
            <a:endParaRPr lang="zh-CN" altLang="en-US" dirty="0"/>
          </a:p>
        </p:txBody>
      </p:sp>
      <p:sp>
        <p:nvSpPr>
          <p:cNvPr id="13" name="内容占位符 5"/>
          <p:cNvSpPr>
            <a:spLocks noGrp="1"/>
          </p:cNvSpPr>
          <p:nvPr>
            <p:ph sz="half" idx="1"/>
          </p:nvPr>
        </p:nvSpPr>
        <p:spPr>
          <a:xfrm>
            <a:off x="539552" y="1700808"/>
            <a:ext cx="8147248" cy="792088"/>
          </a:xfrm>
        </p:spPr>
        <p:txBody>
          <a:bodyPr>
            <a:noAutofit/>
          </a:bodyPr>
          <a:lstStyle/>
          <a:p>
            <a:pPr marL="0" indent="0">
              <a:lnSpc>
                <a:spcPct val="160000"/>
              </a:lnSpc>
              <a:buNone/>
            </a:pPr>
            <a:r>
              <a:rPr lang="zh-CN" altLang="en-US" sz="2000" dirty="0"/>
              <a:t>可保</a:t>
            </a:r>
            <a:r>
              <a:rPr lang="zh-CN" altLang="en-US" sz="2000" dirty="0" smtClean="0"/>
              <a:t>性利益：</a:t>
            </a:r>
            <a:r>
              <a:rPr lang="zh-CN" altLang="en-US" sz="1600" dirty="0" smtClean="0"/>
              <a:t>无需提供被保险人在购买额外保障时的可保证明</a:t>
            </a:r>
            <a:endParaRPr lang="zh-CN" altLang="en-US" sz="1400" dirty="0"/>
          </a:p>
        </p:txBody>
      </p:sp>
      <p:sp>
        <p:nvSpPr>
          <p:cNvPr id="10" name="AutoShape 4"/>
          <p:cNvSpPr>
            <a:spLocks noChangeArrowheads="1"/>
          </p:cNvSpPr>
          <p:nvPr/>
        </p:nvSpPr>
        <p:spPr bwMode="auto">
          <a:xfrm>
            <a:off x="589756" y="2636912"/>
            <a:ext cx="7798668"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rm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保证可保性利益：</a:t>
            </a:r>
            <a:r>
              <a:rPr kumimoji="1" lang="zh-CN" altLang="en-US" sz="1600" dirty="0" smtClean="0">
                <a:latin typeface="Times New Roman" pitchFamily="18" charset="0"/>
                <a:ea typeface="华文中宋" pitchFamily="2" charset="-122"/>
              </a:rPr>
              <a:t>保单所有人在有效期内的特定选择权日，以附加保费购买与级别寿险保单相同的增额保险的权利</a:t>
            </a:r>
            <a:endParaRPr kumimoji="1" lang="en-US" altLang="zh-CN" sz="16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增额缴清选择权利益：</a:t>
            </a:r>
            <a:r>
              <a:rPr kumimoji="1" lang="zh-CN" altLang="en-US" sz="1600" dirty="0" smtClean="0">
                <a:latin typeface="Times New Roman" pitchFamily="18" charset="0"/>
                <a:ea typeface="华文中宋" pitchFamily="2" charset="-122"/>
              </a:rPr>
              <a:t>允许终身寿险的所有人在未来规定的日期基于原保单购买趸交保费增额缴清保险</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sz="2400" dirty="0">
              <a:latin typeface="Times New Roman" pitchFamily="18" charset="0"/>
              <a:ea typeface="华文中宋" pitchFamily="2" charset="-122"/>
            </a:endParaRPr>
          </a:p>
        </p:txBody>
      </p:sp>
    </p:spTree>
    <p:extLst>
      <p:ext uri="{BB962C8B-B14F-4D97-AF65-F5344CB8AC3E}">
        <p14:creationId xmlns:p14="http://schemas.microsoft.com/office/powerpoint/2010/main" val="12646791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课程大纲</a:t>
            </a:r>
            <a:endParaRPr lang="zh-CN" altLang="en-US" dirty="0"/>
          </a:p>
        </p:txBody>
      </p:sp>
      <p:sp>
        <p:nvSpPr>
          <p:cNvPr id="6" name="内容占位符 5"/>
          <p:cNvSpPr>
            <a:spLocks noGrp="1"/>
          </p:cNvSpPr>
          <p:nvPr>
            <p:ph sz="half" idx="1"/>
          </p:nvPr>
        </p:nvSpPr>
        <p:spPr>
          <a:xfrm>
            <a:off x="457200" y="2276872"/>
            <a:ext cx="7859216" cy="3528392"/>
          </a:xfrm>
        </p:spPr>
        <p:txBody>
          <a:bodyPr>
            <a:normAutofit/>
          </a:bodyPr>
          <a:lstStyle/>
          <a:p>
            <a:pPr marL="0" indent="0">
              <a:buNone/>
            </a:pPr>
            <a:r>
              <a:rPr lang="zh-CN" altLang="en-US" dirty="0" smtClean="0"/>
              <a:t>第一部分：保险基本原理</a:t>
            </a:r>
            <a:endParaRPr lang="en-US" altLang="zh-CN" dirty="0" smtClean="0"/>
          </a:p>
          <a:p>
            <a:pPr marL="0" indent="0">
              <a:buNone/>
            </a:pPr>
            <a:endParaRPr lang="en-US" altLang="zh-CN" dirty="0" smtClean="0"/>
          </a:p>
          <a:p>
            <a:pPr marL="0" indent="0">
              <a:buNone/>
            </a:pPr>
            <a:r>
              <a:rPr lang="zh-CN" altLang="en-US" dirty="0"/>
              <a:t>第二部分：个人寿险产品</a:t>
            </a:r>
            <a:endParaRPr lang="en-US" altLang="zh-CN" dirty="0"/>
          </a:p>
          <a:p>
            <a:pPr marL="0" indent="0">
              <a:buNone/>
            </a:pPr>
            <a:endParaRPr lang="en-US" altLang="zh-CN" dirty="0" smtClean="0"/>
          </a:p>
          <a:p>
            <a:pPr marL="0" indent="0">
              <a:buNone/>
            </a:pPr>
            <a:r>
              <a:rPr lang="zh-CN" altLang="en-US" b="1" dirty="0">
                <a:solidFill>
                  <a:srgbClr val="FFFF00"/>
                </a:solidFill>
              </a:rPr>
              <a:t>第三部分：条款及权利</a:t>
            </a:r>
            <a:endParaRPr lang="en-US" altLang="zh-CN" b="1" dirty="0">
              <a:solidFill>
                <a:srgbClr val="FFFF00"/>
              </a:solidFill>
            </a:endParaRPr>
          </a:p>
          <a:p>
            <a:pPr marL="0" indent="0">
              <a:buNone/>
            </a:pPr>
            <a:endParaRPr lang="en-US" altLang="zh-CN" dirty="0" smtClean="0"/>
          </a:p>
          <a:p>
            <a:pPr marL="0" indent="0">
              <a:buNone/>
            </a:pPr>
            <a:r>
              <a:rPr lang="zh-CN" altLang="en-US" dirty="0" smtClean="0"/>
              <a:t>第四部分</a:t>
            </a:r>
            <a:r>
              <a:rPr lang="zh-CN" altLang="en-US" dirty="0"/>
              <a:t>：年金、团险、健康</a:t>
            </a:r>
            <a:r>
              <a:rPr lang="zh-CN" altLang="en-US" dirty="0" smtClean="0"/>
              <a:t>险</a:t>
            </a:r>
            <a:endParaRPr lang="zh-CN" altLang="en-US"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32</a:t>
            </a:fld>
            <a:endParaRPr lang="zh-CN" altLang="en-US" dirty="0"/>
          </a:p>
        </p:txBody>
      </p:sp>
    </p:spTree>
    <p:extLst>
      <p:ext uri="{BB962C8B-B14F-4D97-AF65-F5344CB8AC3E}">
        <p14:creationId xmlns:p14="http://schemas.microsoft.com/office/powerpoint/2010/main" val="39128696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6876256" y="0"/>
            <a:ext cx="1810544" cy="390674"/>
          </a:xfrm>
        </p:spPr>
        <p:txBody>
          <a:bodyPr>
            <a:normAutofit/>
          </a:bodyPr>
          <a:lstStyle/>
          <a:p>
            <a:pPr algn="r"/>
            <a:r>
              <a:rPr lang="zh-CN" altLang="en-US" sz="1200" dirty="0" smtClean="0"/>
              <a:t>三：</a:t>
            </a:r>
            <a:r>
              <a:rPr lang="zh-CN" altLang="en-US" sz="1200" dirty="0"/>
              <a:t>条款及</a:t>
            </a:r>
            <a:r>
              <a:rPr lang="zh-CN" altLang="en-US" sz="1200" dirty="0" smtClean="0"/>
              <a:t>权利</a:t>
            </a:r>
            <a:endParaRPr lang="zh-CN" altLang="en-US" sz="1200" dirty="0"/>
          </a:p>
        </p:txBody>
      </p:sp>
      <p:sp>
        <p:nvSpPr>
          <p:cNvPr id="6" name="内容占位符 5"/>
          <p:cNvSpPr>
            <a:spLocks noGrp="1"/>
          </p:cNvSpPr>
          <p:nvPr>
            <p:ph sz="half" idx="1"/>
          </p:nvPr>
        </p:nvSpPr>
        <p:spPr>
          <a:xfrm>
            <a:off x="457200" y="1844825"/>
            <a:ext cx="7859216" cy="3528392"/>
          </a:xfrm>
        </p:spPr>
        <p:txBody>
          <a:bodyPr>
            <a:noAutofit/>
          </a:bodyPr>
          <a:lstStyle/>
          <a:p>
            <a:pPr marL="0" indent="0">
              <a:buNone/>
            </a:pPr>
            <a:endParaRPr lang="en-US" altLang="zh-CN" sz="2400" dirty="0" smtClean="0"/>
          </a:p>
          <a:p>
            <a:pPr marL="514350" indent="-514350">
              <a:buFont typeface="+mj-ea"/>
              <a:buAutoNum type="circleNumDbPlain"/>
            </a:pPr>
            <a:r>
              <a:rPr lang="zh-CN" altLang="en-US" sz="2400" dirty="0" smtClean="0"/>
              <a:t>个人寿险保单条款</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保单所有权</a:t>
            </a:r>
            <a:endParaRPr lang="en-US" altLang="zh-CN" sz="2400" dirty="0" smtClean="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33</a:t>
            </a:fld>
            <a:endParaRPr lang="zh-CN" altLang="en-US" dirty="0"/>
          </a:p>
        </p:txBody>
      </p:sp>
      <p:sp>
        <p:nvSpPr>
          <p:cNvPr id="7" name="标题 4"/>
          <p:cNvSpPr txBox="1">
            <a:spLocks/>
          </p:cNvSpPr>
          <p:nvPr/>
        </p:nvSpPr>
        <p:spPr>
          <a:xfrm>
            <a:off x="457200" y="704088"/>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zh-CN" altLang="en-US" dirty="0" smtClean="0"/>
              <a:t>第三</a:t>
            </a:r>
            <a:r>
              <a:rPr lang="zh-CN" altLang="en-US" dirty="0"/>
              <a:t>部分：条款及权利</a:t>
            </a:r>
          </a:p>
        </p:txBody>
      </p:sp>
    </p:spTree>
    <p:extLst>
      <p:ext uri="{BB962C8B-B14F-4D97-AF65-F5344CB8AC3E}">
        <p14:creationId xmlns:p14="http://schemas.microsoft.com/office/powerpoint/2010/main" val="22876686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34</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个人</a:t>
            </a:r>
            <a:r>
              <a:rPr lang="zh-CN" altLang="en-US" dirty="0"/>
              <a:t>寿险保单</a:t>
            </a:r>
            <a:r>
              <a:rPr lang="zh-CN" altLang="en-US" dirty="0" smtClean="0"/>
              <a:t>条款</a:t>
            </a:r>
            <a:endParaRPr lang="zh-CN" altLang="en-US" dirty="0"/>
          </a:p>
        </p:txBody>
      </p:sp>
      <p:sp>
        <p:nvSpPr>
          <p:cNvPr id="13" name="内容占位符 5"/>
          <p:cNvSpPr>
            <a:spLocks noGrp="1"/>
          </p:cNvSpPr>
          <p:nvPr>
            <p:ph sz="half" idx="1"/>
          </p:nvPr>
        </p:nvSpPr>
        <p:spPr>
          <a:xfrm>
            <a:off x="539552" y="1700808"/>
            <a:ext cx="8147248" cy="576064"/>
          </a:xfrm>
        </p:spPr>
        <p:txBody>
          <a:bodyPr>
            <a:noAutofit/>
          </a:bodyPr>
          <a:lstStyle/>
          <a:p>
            <a:pPr marL="0" indent="0">
              <a:lnSpc>
                <a:spcPct val="160000"/>
              </a:lnSpc>
              <a:buNone/>
            </a:pPr>
            <a:r>
              <a:rPr lang="zh-CN" altLang="en-US" sz="2000" dirty="0" smtClean="0"/>
              <a:t>保单条款：</a:t>
            </a:r>
            <a:r>
              <a:rPr lang="zh-CN" altLang="en-US" sz="1600" dirty="0" smtClean="0"/>
              <a:t>无权利和义务</a:t>
            </a:r>
            <a:endParaRPr lang="zh-CN" altLang="en-US" sz="1400" dirty="0"/>
          </a:p>
        </p:txBody>
      </p:sp>
      <p:sp>
        <p:nvSpPr>
          <p:cNvPr id="11" name="AutoShape 4"/>
          <p:cNvSpPr>
            <a:spLocks noChangeArrowheads="1"/>
          </p:cNvSpPr>
          <p:nvPr/>
        </p:nvSpPr>
        <p:spPr bwMode="auto">
          <a:xfrm>
            <a:off x="589756" y="2420888"/>
            <a:ext cx="2830116" cy="410445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smtClean="0">
                <a:latin typeface="Times New Roman" pitchFamily="18" charset="0"/>
                <a:ea typeface="华文中宋" pitchFamily="2" charset="-122"/>
              </a:rPr>
              <a:t>标准保单条款</a:t>
            </a:r>
            <a:endParaRPr kumimoji="1" lang="en-US" altLang="zh-CN" sz="24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犹豫期条款</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完整合同条款</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不可抗辩条款</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宽限期条款</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复</a:t>
            </a:r>
            <a:r>
              <a:rPr kumimoji="1" lang="zh-CN" altLang="en-US" sz="2000" dirty="0" smtClean="0">
                <a:latin typeface="Times New Roman" pitchFamily="18" charset="0"/>
                <a:ea typeface="华文中宋" pitchFamily="2" charset="-122"/>
              </a:rPr>
              <a:t>效条款</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年龄或性别误告条款</a:t>
            </a:r>
            <a:endParaRPr kumimoji="1" lang="en-US" altLang="zh-CN" sz="2000" dirty="0" smtClean="0">
              <a:latin typeface="Times New Roman" pitchFamily="18" charset="0"/>
              <a:ea typeface="华文中宋" pitchFamily="2" charset="-122"/>
            </a:endParaRPr>
          </a:p>
        </p:txBody>
      </p:sp>
      <p:sp>
        <p:nvSpPr>
          <p:cNvPr id="12" name="AutoShape 4"/>
          <p:cNvSpPr>
            <a:spLocks noChangeArrowheads="1"/>
          </p:cNvSpPr>
          <p:nvPr/>
        </p:nvSpPr>
        <p:spPr bwMode="auto">
          <a:xfrm>
            <a:off x="4644008" y="2420888"/>
            <a:ext cx="2830116" cy="205222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smtClean="0">
                <a:latin typeface="Times New Roman" pitchFamily="18" charset="0"/>
                <a:ea typeface="华文中宋" pitchFamily="2" charset="-122"/>
              </a:rPr>
              <a:t>现金价值保单条款</a:t>
            </a:r>
            <a:endParaRPr kumimoji="1" lang="en-US" altLang="zh-CN" sz="24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保单贷款和保单提现</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不丧失条款</a:t>
            </a:r>
            <a:endParaRPr kumimoji="1" lang="en-US" altLang="zh-CN" sz="2000" dirty="0" smtClean="0">
              <a:latin typeface="Times New Roman" pitchFamily="18" charset="0"/>
              <a:ea typeface="华文中宋" pitchFamily="2" charset="-122"/>
            </a:endParaRPr>
          </a:p>
        </p:txBody>
      </p:sp>
      <p:sp>
        <p:nvSpPr>
          <p:cNvPr id="14" name="AutoShape 4"/>
          <p:cNvSpPr>
            <a:spLocks noChangeArrowheads="1"/>
          </p:cNvSpPr>
          <p:nvPr/>
        </p:nvSpPr>
        <p:spPr bwMode="auto">
          <a:xfrm>
            <a:off x="4662442" y="4625516"/>
            <a:ext cx="2830116" cy="125175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400" dirty="0" smtClean="0">
                <a:latin typeface="Times New Roman" pitchFamily="18" charset="0"/>
                <a:ea typeface="华文中宋" pitchFamily="2" charset="-122"/>
              </a:rPr>
              <a:t>除外责任</a:t>
            </a:r>
            <a:endParaRPr kumimoji="1" lang="en-US" altLang="zh-CN" sz="24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13798943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35</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个人</a:t>
            </a:r>
            <a:r>
              <a:rPr lang="zh-CN" altLang="en-US" dirty="0"/>
              <a:t>寿险保单</a:t>
            </a:r>
            <a:r>
              <a:rPr lang="zh-CN" altLang="en-US" dirty="0" smtClean="0"/>
              <a:t>条款</a:t>
            </a:r>
            <a:endParaRPr lang="zh-CN" altLang="en-US" dirty="0"/>
          </a:p>
        </p:txBody>
      </p:sp>
      <p:sp>
        <p:nvSpPr>
          <p:cNvPr id="13" name="内容占位符 5"/>
          <p:cNvSpPr>
            <a:spLocks noGrp="1"/>
          </p:cNvSpPr>
          <p:nvPr>
            <p:ph sz="half" idx="1"/>
          </p:nvPr>
        </p:nvSpPr>
        <p:spPr>
          <a:xfrm>
            <a:off x="683568" y="2852936"/>
            <a:ext cx="8147248" cy="1152128"/>
          </a:xfrm>
        </p:spPr>
        <p:txBody>
          <a:bodyPr>
            <a:noAutofit/>
          </a:bodyPr>
          <a:lstStyle/>
          <a:p>
            <a:pPr marL="0" indent="0">
              <a:lnSpc>
                <a:spcPct val="160000"/>
              </a:lnSpc>
              <a:buNone/>
            </a:pPr>
            <a:r>
              <a:rPr lang="zh-CN" altLang="en-US" sz="2000" dirty="0" smtClean="0"/>
              <a:t>完整合同条款：</a:t>
            </a:r>
            <a:r>
              <a:rPr lang="en-US" altLang="zh-CN" sz="1600" dirty="0" smtClean="0"/>
              <a:t>entire-contract provision</a:t>
            </a:r>
            <a:r>
              <a:rPr lang="zh-CN" altLang="en-US" sz="1600" dirty="0" smtClean="0"/>
              <a:t>，合同为特定书面形式，禁止口头声明来修改；封闭型合同（大多数寿险保单）；开放型合同（互助会保险）</a:t>
            </a:r>
            <a:endParaRPr lang="zh-CN" altLang="en-US" sz="1400" dirty="0"/>
          </a:p>
        </p:txBody>
      </p:sp>
      <p:sp>
        <p:nvSpPr>
          <p:cNvPr id="10" name="内容占位符 5"/>
          <p:cNvSpPr>
            <a:spLocks noGrp="1"/>
          </p:cNvSpPr>
          <p:nvPr>
            <p:ph sz="half" idx="1"/>
          </p:nvPr>
        </p:nvSpPr>
        <p:spPr>
          <a:xfrm>
            <a:off x="691952" y="1853208"/>
            <a:ext cx="8147248" cy="1224136"/>
          </a:xfrm>
        </p:spPr>
        <p:txBody>
          <a:bodyPr>
            <a:noAutofit/>
          </a:bodyPr>
          <a:lstStyle/>
          <a:p>
            <a:pPr marL="0" indent="0">
              <a:lnSpc>
                <a:spcPct val="160000"/>
              </a:lnSpc>
              <a:buNone/>
            </a:pPr>
            <a:r>
              <a:rPr lang="zh-CN" altLang="en-US" sz="2000" dirty="0"/>
              <a:t>犹豫</a:t>
            </a:r>
            <a:r>
              <a:rPr lang="zh-CN" altLang="en-US" sz="2000" dirty="0" smtClean="0"/>
              <a:t>期条款：</a:t>
            </a:r>
            <a:r>
              <a:rPr lang="en-US" altLang="zh-CN" sz="1600" dirty="0" smtClean="0"/>
              <a:t>free-look provision</a:t>
            </a:r>
            <a:r>
              <a:rPr lang="zh-CN" altLang="en-US" sz="1600" dirty="0" smtClean="0"/>
              <a:t>，</a:t>
            </a:r>
            <a:r>
              <a:rPr lang="en-US" altLang="zh-CN" sz="1600" dirty="0" smtClean="0"/>
              <a:t>cooling-off provision</a:t>
            </a:r>
            <a:r>
              <a:rPr lang="zh-CN" altLang="en-US" sz="1600" dirty="0" smtClean="0"/>
              <a:t>，保单所有人有权撤销保单，收回保费</a:t>
            </a:r>
            <a:endParaRPr lang="zh-CN" altLang="en-US" sz="1400" dirty="0"/>
          </a:p>
        </p:txBody>
      </p:sp>
      <p:sp>
        <p:nvSpPr>
          <p:cNvPr id="15" name="内容占位符 5"/>
          <p:cNvSpPr>
            <a:spLocks noGrp="1"/>
          </p:cNvSpPr>
          <p:nvPr>
            <p:ph sz="half" idx="1"/>
          </p:nvPr>
        </p:nvSpPr>
        <p:spPr>
          <a:xfrm>
            <a:off x="683568" y="3933056"/>
            <a:ext cx="8147248" cy="1152128"/>
          </a:xfrm>
        </p:spPr>
        <p:txBody>
          <a:bodyPr>
            <a:noAutofit/>
          </a:bodyPr>
          <a:lstStyle/>
          <a:p>
            <a:pPr marL="0" indent="0">
              <a:lnSpc>
                <a:spcPct val="160000"/>
              </a:lnSpc>
              <a:buNone/>
            </a:pPr>
            <a:r>
              <a:rPr lang="zh-CN" altLang="en-US" sz="2000" dirty="0" smtClean="0"/>
              <a:t>不可抗辩条款：</a:t>
            </a:r>
            <a:r>
              <a:rPr lang="en-US" altLang="zh-CN" sz="1600" dirty="0" smtClean="0"/>
              <a:t>incontestability provision</a:t>
            </a:r>
            <a:r>
              <a:rPr lang="zh-CN" altLang="en-US" sz="1600" dirty="0" smtClean="0"/>
              <a:t>，保险人有权以投保单中的重大不实告知为由撤销合同的时间限制，通常</a:t>
            </a:r>
            <a:r>
              <a:rPr lang="zh-CN" altLang="en-US" sz="1600" dirty="0"/>
              <a:t>两</a:t>
            </a:r>
            <a:r>
              <a:rPr lang="zh-CN" altLang="en-US" sz="1600" dirty="0" smtClean="0"/>
              <a:t>年</a:t>
            </a:r>
            <a:endParaRPr lang="zh-CN" altLang="en-US" sz="1400" dirty="0"/>
          </a:p>
        </p:txBody>
      </p:sp>
    </p:spTree>
    <p:extLst>
      <p:ext uri="{BB962C8B-B14F-4D97-AF65-F5344CB8AC3E}">
        <p14:creationId xmlns:p14="http://schemas.microsoft.com/office/powerpoint/2010/main" val="17446281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个人</a:t>
            </a:r>
            <a:r>
              <a:rPr lang="zh-CN" altLang="en-US" dirty="0"/>
              <a:t>寿险保单</a:t>
            </a:r>
            <a:r>
              <a:rPr lang="zh-CN" altLang="en-US" dirty="0" smtClean="0"/>
              <a:t>条款</a:t>
            </a:r>
            <a:endParaRPr lang="zh-CN" altLang="en-US" dirty="0"/>
          </a:p>
        </p:txBody>
      </p:sp>
      <p:sp>
        <p:nvSpPr>
          <p:cNvPr id="13" name="内容占位符 5"/>
          <p:cNvSpPr>
            <a:spLocks noGrp="1"/>
          </p:cNvSpPr>
          <p:nvPr>
            <p:ph sz="half" idx="1"/>
          </p:nvPr>
        </p:nvSpPr>
        <p:spPr>
          <a:xfrm>
            <a:off x="683568" y="2852936"/>
            <a:ext cx="8147248" cy="1152128"/>
          </a:xfrm>
        </p:spPr>
        <p:txBody>
          <a:bodyPr>
            <a:noAutofit/>
          </a:bodyPr>
          <a:lstStyle/>
          <a:p>
            <a:pPr marL="0" indent="0">
              <a:lnSpc>
                <a:spcPct val="160000"/>
              </a:lnSpc>
              <a:buNone/>
            </a:pPr>
            <a:r>
              <a:rPr lang="zh-CN" altLang="en-US" sz="2000" dirty="0"/>
              <a:t>复效</a:t>
            </a:r>
            <a:r>
              <a:rPr lang="zh-CN" altLang="en-US" sz="2000" dirty="0" smtClean="0"/>
              <a:t>条款：</a:t>
            </a:r>
            <a:r>
              <a:rPr lang="en-US" altLang="zh-CN" sz="1600" dirty="0" smtClean="0"/>
              <a:t>reinstatement provision</a:t>
            </a:r>
            <a:r>
              <a:rPr lang="zh-CN" altLang="en-US" sz="1600" dirty="0" smtClean="0"/>
              <a:t>，保单所有人复效保单而必须满足的条件，</a:t>
            </a:r>
            <a:r>
              <a:rPr lang="en-US" altLang="zh-CN" sz="1600" dirty="0" smtClean="0"/>
              <a:t>2</a:t>
            </a:r>
            <a:r>
              <a:rPr lang="zh-CN" altLang="en-US" sz="1600" dirty="0" smtClean="0"/>
              <a:t>年；可保证明；复效费；偿还保单贷款余额</a:t>
            </a:r>
            <a:endParaRPr lang="zh-CN" altLang="en-US" sz="1600" dirty="0"/>
          </a:p>
        </p:txBody>
      </p:sp>
      <p:sp>
        <p:nvSpPr>
          <p:cNvPr id="10" name="内容占位符 5"/>
          <p:cNvSpPr>
            <a:spLocks noGrp="1"/>
          </p:cNvSpPr>
          <p:nvPr>
            <p:ph sz="half" idx="1"/>
          </p:nvPr>
        </p:nvSpPr>
        <p:spPr>
          <a:xfrm>
            <a:off x="691952" y="1853208"/>
            <a:ext cx="8147248" cy="1224136"/>
          </a:xfrm>
        </p:spPr>
        <p:txBody>
          <a:bodyPr>
            <a:noAutofit/>
          </a:bodyPr>
          <a:lstStyle/>
          <a:p>
            <a:pPr marL="0" indent="0">
              <a:lnSpc>
                <a:spcPct val="160000"/>
              </a:lnSpc>
              <a:buNone/>
            </a:pPr>
            <a:r>
              <a:rPr lang="zh-CN" altLang="en-US" sz="2000" dirty="0"/>
              <a:t>宽限期</a:t>
            </a:r>
            <a:r>
              <a:rPr lang="zh-CN" altLang="en-US" sz="2000" dirty="0" smtClean="0"/>
              <a:t>条款：</a:t>
            </a:r>
            <a:r>
              <a:rPr lang="en-US" altLang="zh-CN" sz="1600" dirty="0" smtClean="0"/>
              <a:t>grace period provision</a:t>
            </a:r>
            <a:r>
              <a:rPr lang="zh-CN" altLang="en-US" sz="1600" dirty="0" smtClean="0"/>
              <a:t>，续期保费到期日之后的一定期限，在此期限内缴付保费不会失去保障，</a:t>
            </a:r>
            <a:r>
              <a:rPr lang="en-US" altLang="zh-CN" sz="1600" dirty="0" smtClean="0"/>
              <a:t>30</a:t>
            </a:r>
            <a:r>
              <a:rPr lang="zh-CN" altLang="en-US" sz="1600" dirty="0" smtClean="0"/>
              <a:t>天</a:t>
            </a:r>
            <a:endParaRPr lang="zh-CN" altLang="en-US" sz="1400" dirty="0"/>
          </a:p>
        </p:txBody>
      </p:sp>
      <p:sp>
        <p:nvSpPr>
          <p:cNvPr id="15" name="内容占位符 5"/>
          <p:cNvSpPr>
            <a:spLocks noGrp="1"/>
          </p:cNvSpPr>
          <p:nvPr>
            <p:ph sz="half" idx="1"/>
          </p:nvPr>
        </p:nvSpPr>
        <p:spPr>
          <a:xfrm>
            <a:off x="683568" y="3933056"/>
            <a:ext cx="8147248" cy="1152128"/>
          </a:xfrm>
        </p:spPr>
        <p:txBody>
          <a:bodyPr>
            <a:noAutofit/>
          </a:bodyPr>
          <a:lstStyle/>
          <a:p>
            <a:pPr marL="0" indent="0">
              <a:lnSpc>
                <a:spcPct val="160000"/>
              </a:lnSpc>
              <a:buNone/>
            </a:pPr>
            <a:r>
              <a:rPr lang="zh-CN" altLang="en-US" sz="2000" dirty="0" smtClean="0"/>
              <a:t>年龄或性别误告条款：</a:t>
            </a:r>
            <a:r>
              <a:rPr lang="en-US" altLang="zh-CN" sz="1600" dirty="0" smtClean="0"/>
              <a:t>misstatement of age or sex provision </a:t>
            </a:r>
            <a:r>
              <a:rPr lang="zh-CN" altLang="en-US" sz="1600" dirty="0" smtClean="0"/>
              <a:t>被错误申报时，保险人调整给付金额的措施</a:t>
            </a:r>
            <a:endParaRPr lang="zh-CN" altLang="en-US" sz="1400" dirty="0"/>
          </a:p>
        </p:txBody>
      </p:sp>
    </p:spTree>
    <p:extLst>
      <p:ext uri="{BB962C8B-B14F-4D97-AF65-F5344CB8AC3E}">
        <p14:creationId xmlns:p14="http://schemas.microsoft.com/office/powerpoint/2010/main" val="29954086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37</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个人</a:t>
            </a:r>
            <a:r>
              <a:rPr lang="zh-CN" altLang="en-US" dirty="0"/>
              <a:t>寿险保单</a:t>
            </a:r>
            <a:r>
              <a:rPr lang="zh-CN" altLang="en-US" dirty="0" smtClean="0"/>
              <a:t>条款</a:t>
            </a:r>
            <a:endParaRPr lang="zh-CN" altLang="en-US" dirty="0"/>
          </a:p>
        </p:txBody>
      </p:sp>
      <p:sp>
        <p:nvSpPr>
          <p:cNvPr id="13" name="内容占位符 5"/>
          <p:cNvSpPr>
            <a:spLocks noGrp="1"/>
          </p:cNvSpPr>
          <p:nvPr>
            <p:ph sz="half" idx="1"/>
          </p:nvPr>
        </p:nvSpPr>
        <p:spPr>
          <a:xfrm>
            <a:off x="683568" y="3573016"/>
            <a:ext cx="8147248" cy="2880320"/>
          </a:xfrm>
        </p:spPr>
        <p:txBody>
          <a:bodyPr>
            <a:noAutofit/>
          </a:bodyPr>
          <a:lstStyle/>
          <a:p>
            <a:pPr marL="0" indent="0">
              <a:lnSpc>
                <a:spcPct val="160000"/>
              </a:lnSpc>
              <a:buNone/>
            </a:pPr>
            <a:r>
              <a:rPr lang="zh-CN" altLang="en-US" sz="2000" dirty="0" smtClean="0"/>
              <a:t>不丧失条款：</a:t>
            </a:r>
            <a:r>
              <a:rPr lang="en-US" altLang="zh-CN" sz="1600" dirty="0" smtClean="0"/>
              <a:t>NFO </a:t>
            </a:r>
            <a:r>
              <a:rPr lang="en-US" altLang="zh-CN" sz="1600" dirty="0" err="1" smtClean="0"/>
              <a:t>nonforfeiture</a:t>
            </a:r>
            <a:r>
              <a:rPr lang="en-US" altLang="zh-CN" sz="1600" dirty="0" smtClean="0"/>
              <a:t> provision</a:t>
            </a:r>
            <a:r>
              <a:rPr lang="zh-CN" altLang="en-US" sz="1600" dirty="0" smtClean="0"/>
              <a:t>，保单失效或退保或终止保单时，可供现金价值保单所有人运用的选择权</a:t>
            </a:r>
            <a:endParaRPr lang="en-US" altLang="zh-CN" sz="1600" dirty="0" smtClean="0"/>
          </a:p>
          <a:p>
            <a:pPr lvl="1">
              <a:lnSpc>
                <a:spcPct val="160000"/>
              </a:lnSpc>
              <a:buFont typeface="Wingdings" pitchFamily="2" charset="2"/>
              <a:buChar char="Ø"/>
            </a:pPr>
            <a:r>
              <a:rPr lang="zh-CN" altLang="en-US" sz="1400" dirty="0" smtClean="0"/>
              <a:t>现金支付不丧失选择权：</a:t>
            </a:r>
            <a:r>
              <a:rPr lang="en-US" altLang="zh-CN" sz="1400" dirty="0" smtClean="0"/>
              <a:t>cash payment </a:t>
            </a:r>
            <a:r>
              <a:rPr lang="en-US" altLang="zh-CN" sz="1400" dirty="0" err="1" smtClean="0"/>
              <a:t>nonforfeiture</a:t>
            </a:r>
            <a:r>
              <a:rPr lang="en-US" altLang="zh-CN" sz="1400" dirty="0" smtClean="0"/>
              <a:t> option</a:t>
            </a:r>
          </a:p>
          <a:p>
            <a:pPr lvl="1">
              <a:lnSpc>
                <a:spcPct val="160000"/>
              </a:lnSpc>
              <a:buFont typeface="Wingdings" pitchFamily="2" charset="2"/>
              <a:buChar char="Ø"/>
            </a:pPr>
            <a:r>
              <a:rPr lang="zh-CN" altLang="en-US" sz="1400" dirty="0" smtClean="0"/>
              <a:t>延续保险保障不丧失选择权：减额缴清保险不丧失选择权，</a:t>
            </a:r>
            <a:r>
              <a:rPr lang="en-US" altLang="zh-CN" sz="1400" dirty="0" smtClean="0"/>
              <a:t>RPU reduced paid-up insurance </a:t>
            </a:r>
            <a:r>
              <a:rPr lang="en-US" altLang="zh-CN" sz="1400" dirty="0" err="1" smtClean="0"/>
              <a:t>nonforfeiture</a:t>
            </a:r>
            <a:r>
              <a:rPr lang="en-US" altLang="zh-CN" sz="1400" dirty="0" smtClean="0"/>
              <a:t> option</a:t>
            </a:r>
            <a:r>
              <a:rPr lang="zh-CN" altLang="en-US" sz="1400" dirty="0" smtClean="0"/>
              <a:t>；展期定期保险不丧失选择权，</a:t>
            </a:r>
            <a:r>
              <a:rPr lang="en-US" altLang="zh-CN" sz="1400" dirty="0" smtClean="0"/>
              <a:t>ETI extended term </a:t>
            </a:r>
            <a:r>
              <a:rPr lang="en-US" altLang="zh-CN" sz="1400" dirty="0" err="1" smtClean="0"/>
              <a:t>insurnance</a:t>
            </a:r>
            <a:r>
              <a:rPr lang="en-US" altLang="zh-CN" sz="1400" dirty="0" smtClean="0"/>
              <a:t> </a:t>
            </a:r>
            <a:r>
              <a:rPr lang="en-US" altLang="zh-CN" sz="1400" dirty="0" err="1" smtClean="0"/>
              <a:t>nonforfeiture</a:t>
            </a:r>
            <a:r>
              <a:rPr lang="en-US" altLang="zh-CN" sz="1400" dirty="0" smtClean="0"/>
              <a:t> option</a:t>
            </a:r>
            <a:r>
              <a:rPr lang="zh-CN" altLang="en-US" sz="1400" dirty="0" smtClean="0"/>
              <a:t>（定期保险）</a:t>
            </a:r>
            <a:endParaRPr lang="en-US" altLang="zh-CN" sz="1400" dirty="0" smtClean="0"/>
          </a:p>
          <a:p>
            <a:pPr lvl="1">
              <a:lnSpc>
                <a:spcPct val="160000"/>
              </a:lnSpc>
              <a:buFont typeface="Wingdings" pitchFamily="2" charset="2"/>
              <a:buChar char="Ø"/>
            </a:pPr>
            <a:r>
              <a:rPr lang="zh-CN" altLang="en-US" sz="1400" dirty="0" smtClean="0"/>
              <a:t>保费自动垫缴选择权：</a:t>
            </a:r>
            <a:r>
              <a:rPr lang="en-US" altLang="zh-CN" sz="1400" dirty="0" smtClean="0"/>
              <a:t>APL automatic premium loan provision </a:t>
            </a:r>
          </a:p>
          <a:p>
            <a:pPr lvl="1">
              <a:lnSpc>
                <a:spcPct val="160000"/>
              </a:lnSpc>
              <a:buFont typeface="Wingdings" pitchFamily="2" charset="2"/>
              <a:buChar char="Ø"/>
            </a:pPr>
            <a:endParaRPr lang="zh-CN" altLang="en-US" sz="1400" dirty="0"/>
          </a:p>
        </p:txBody>
      </p:sp>
      <p:sp>
        <p:nvSpPr>
          <p:cNvPr id="10" name="内容占位符 5"/>
          <p:cNvSpPr>
            <a:spLocks noGrp="1"/>
          </p:cNvSpPr>
          <p:nvPr>
            <p:ph sz="half" idx="1"/>
          </p:nvPr>
        </p:nvSpPr>
        <p:spPr>
          <a:xfrm>
            <a:off x="691952" y="1853208"/>
            <a:ext cx="8147248" cy="1224136"/>
          </a:xfrm>
        </p:spPr>
        <p:txBody>
          <a:bodyPr>
            <a:noAutofit/>
          </a:bodyPr>
          <a:lstStyle/>
          <a:p>
            <a:pPr marL="0" indent="0">
              <a:lnSpc>
                <a:spcPct val="160000"/>
              </a:lnSpc>
              <a:buNone/>
            </a:pPr>
            <a:r>
              <a:rPr lang="zh-CN" altLang="en-US" sz="2000" dirty="0" smtClean="0"/>
              <a:t>保单贷款：</a:t>
            </a:r>
            <a:r>
              <a:rPr lang="en-US" altLang="zh-CN" sz="1600" dirty="0" smtClean="0"/>
              <a:t>policy loan  provision</a:t>
            </a:r>
            <a:r>
              <a:rPr lang="zh-CN" altLang="en-US" sz="1600" dirty="0" smtClean="0"/>
              <a:t>，保单所有人凭借现金价值获得贷款</a:t>
            </a:r>
            <a:endParaRPr lang="en-US" altLang="zh-CN" sz="1600" dirty="0" smtClean="0"/>
          </a:p>
          <a:p>
            <a:pPr marL="0" indent="0">
              <a:lnSpc>
                <a:spcPct val="160000"/>
              </a:lnSpc>
              <a:buNone/>
            </a:pPr>
            <a:r>
              <a:rPr lang="zh-CN" altLang="en-US" sz="2000" dirty="0"/>
              <a:t>保单提</a:t>
            </a:r>
            <a:r>
              <a:rPr lang="zh-CN" altLang="en-US" sz="2000" dirty="0" smtClean="0"/>
              <a:t>现</a:t>
            </a:r>
            <a:r>
              <a:rPr lang="zh-CN" altLang="en-US" sz="1400" dirty="0" smtClean="0"/>
              <a:t>：</a:t>
            </a:r>
            <a:r>
              <a:rPr lang="en-US" altLang="zh-CN" sz="1600" dirty="0" smtClean="0"/>
              <a:t>policy withdrawal provision</a:t>
            </a:r>
            <a:r>
              <a:rPr lang="zh-CN" altLang="en-US" sz="1600" dirty="0" smtClean="0"/>
              <a:t>，</a:t>
            </a:r>
            <a:r>
              <a:rPr lang="en-US" altLang="zh-CN" sz="1600" dirty="0" smtClean="0"/>
              <a:t> partial surrender provision</a:t>
            </a:r>
            <a:r>
              <a:rPr lang="zh-CN" altLang="en-US" sz="1600" dirty="0" smtClean="0"/>
              <a:t>，以现金形式提取现金价值</a:t>
            </a:r>
            <a:endParaRPr lang="zh-CN" altLang="en-US" sz="1600" dirty="0"/>
          </a:p>
        </p:txBody>
      </p:sp>
    </p:spTree>
    <p:extLst>
      <p:ext uri="{BB962C8B-B14F-4D97-AF65-F5344CB8AC3E}">
        <p14:creationId xmlns:p14="http://schemas.microsoft.com/office/powerpoint/2010/main" val="4885479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38</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个人</a:t>
            </a:r>
            <a:r>
              <a:rPr lang="zh-CN" altLang="en-US" dirty="0"/>
              <a:t>寿险保单</a:t>
            </a:r>
            <a:r>
              <a:rPr lang="zh-CN" altLang="en-US" dirty="0" smtClean="0"/>
              <a:t>条款</a:t>
            </a:r>
            <a:endParaRPr lang="zh-CN" altLang="en-US" dirty="0"/>
          </a:p>
        </p:txBody>
      </p:sp>
      <p:sp>
        <p:nvSpPr>
          <p:cNvPr id="10" name="内容占位符 5"/>
          <p:cNvSpPr>
            <a:spLocks noGrp="1"/>
          </p:cNvSpPr>
          <p:nvPr>
            <p:ph sz="half" idx="1"/>
          </p:nvPr>
        </p:nvSpPr>
        <p:spPr>
          <a:xfrm>
            <a:off x="691952" y="1853208"/>
            <a:ext cx="8147248" cy="855712"/>
          </a:xfrm>
        </p:spPr>
        <p:txBody>
          <a:bodyPr>
            <a:noAutofit/>
          </a:bodyPr>
          <a:lstStyle/>
          <a:p>
            <a:pPr marL="0" indent="0">
              <a:lnSpc>
                <a:spcPct val="160000"/>
              </a:lnSpc>
              <a:buNone/>
            </a:pPr>
            <a:r>
              <a:rPr lang="zh-CN" altLang="en-US" sz="2400" dirty="0" smtClean="0"/>
              <a:t>除外责任：</a:t>
            </a:r>
            <a:r>
              <a:rPr lang="en-US" altLang="zh-CN" sz="1800" dirty="0" smtClean="0"/>
              <a:t>exclusion</a:t>
            </a:r>
          </a:p>
        </p:txBody>
      </p:sp>
      <p:sp>
        <p:nvSpPr>
          <p:cNvPr id="11" name="AutoShape 4"/>
          <p:cNvSpPr>
            <a:spLocks noChangeArrowheads="1"/>
          </p:cNvSpPr>
          <p:nvPr/>
        </p:nvSpPr>
        <p:spPr bwMode="auto">
          <a:xfrm>
            <a:off x="589756" y="2708920"/>
            <a:ext cx="6718548" cy="316835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自杀除外责任条款：</a:t>
            </a:r>
            <a:r>
              <a:rPr kumimoji="1" lang="en-US" altLang="zh-CN" sz="2000" dirty="0" smtClean="0">
                <a:latin typeface="Times New Roman" pitchFamily="18" charset="0"/>
                <a:ea typeface="华文中宋" pitchFamily="2" charset="-122"/>
              </a:rPr>
              <a:t>suicide </a:t>
            </a:r>
            <a:r>
              <a:rPr kumimoji="1" lang="en-US" altLang="zh-CN" sz="2000" dirty="0" err="1" smtClean="0">
                <a:latin typeface="Times New Roman" pitchFamily="18" charset="0"/>
                <a:ea typeface="华文中宋" pitchFamily="2" charset="-122"/>
              </a:rPr>
              <a:t>exlusion</a:t>
            </a:r>
            <a:r>
              <a:rPr kumimoji="1" lang="en-US" altLang="zh-CN" sz="2000" dirty="0" smtClean="0">
                <a:latin typeface="Times New Roman" pitchFamily="18" charset="0"/>
                <a:ea typeface="华文中宋" pitchFamily="2" charset="-122"/>
              </a:rPr>
              <a:t> provision</a:t>
            </a:r>
            <a:r>
              <a:rPr kumimoji="1" lang="zh-CN" altLang="en-US" sz="2000" dirty="0" smtClean="0">
                <a:latin typeface="Times New Roman" pitchFamily="18" charset="0"/>
                <a:ea typeface="华文中宋" pitchFamily="2" charset="-122"/>
              </a:rPr>
              <a:t>，</a:t>
            </a:r>
            <a:r>
              <a:rPr kumimoji="1" lang="en-US" altLang="zh-CN" sz="2000" dirty="0" smtClean="0">
                <a:latin typeface="Times New Roman" pitchFamily="18" charset="0"/>
                <a:ea typeface="华文中宋" pitchFamily="2" charset="-122"/>
              </a:rPr>
              <a:t>2</a:t>
            </a:r>
            <a:r>
              <a:rPr kumimoji="1" lang="zh-CN" altLang="en-US" sz="2000" dirty="0" smtClean="0">
                <a:latin typeface="Times New Roman" pitchFamily="18" charset="0"/>
                <a:ea typeface="华文中宋" pitchFamily="2" charset="-122"/>
              </a:rPr>
              <a:t>年</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战争</a:t>
            </a:r>
            <a:r>
              <a:rPr kumimoji="1" lang="zh-CN" altLang="en-US" sz="2000" dirty="0" smtClean="0">
                <a:latin typeface="Times New Roman" pitchFamily="18" charset="0"/>
                <a:ea typeface="华文中宋" pitchFamily="2" charset="-122"/>
              </a:rPr>
              <a:t>除外责任条款：</a:t>
            </a:r>
            <a:r>
              <a:rPr kumimoji="1" lang="en-US" altLang="zh-CN" sz="2000" dirty="0" smtClean="0">
                <a:latin typeface="Times New Roman" pitchFamily="18" charset="0"/>
                <a:ea typeface="华文中宋" pitchFamily="2" charset="-122"/>
              </a:rPr>
              <a:t>war exclusion clause</a:t>
            </a: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危险活动除外责任条款：</a:t>
            </a:r>
            <a:r>
              <a:rPr kumimoji="1" lang="en-US" altLang="zh-CN" sz="2000" dirty="0" smtClean="0">
                <a:latin typeface="Times New Roman" pitchFamily="18" charset="0"/>
                <a:ea typeface="华文中宋" pitchFamily="2" charset="-122"/>
              </a:rPr>
              <a:t>hazardous activities provision</a:t>
            </a: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航空除外责任条款：</a:t>
            </a:r>
            <a:r>
              <a:rPr kumimoji="1" lang="en-US" altLang="zh-CN" sz="2000" dirty="0" smtClean="0">
                <a:latin typeface="Times New Roman" pitchFamily="18" charset="0"/>
                <a:ea typeface="华文中宋" pitchFamily="2" charset="-122"/>
              </a:rPr>
              <a:t>aviation </a:t>
            </a:r>
            <a:r>
              <a:rPr kumimoji="1" lang="en-US" altLang="zh-CN" sz="2000" dirty="0" err="1" smtClean="0">
                <a:latin typeface="Times New Roman" pitchFamily="18" charset="0"/>
                <a:ea typeface="华文中宋" pitchFamily="2" charset="-122"/>
              </a:rPr>
              <a:t>exlusion</a:t>
            </a:r>
            <a:r>
              <a:rPr kumimoji="1" lang="en-US" altLang="zh-CN" sz="2000" dirty="0" smtClean="0">
                <a:latin typeface="Times New Roman" pitchFamily="18" charset="0"/>
                <a:ea typeface="华文中宋" pitchFamily="2" charset="-122"/>
              </a:rPr>
              <a:t> provision </a:t>
            </a:r>
          </a:p>
        </p:txBody>
      </p:sp>
    </p:spTree>
    <p:extLst>
      <p:ext uri="{BB962C8B-B14F-4D97-AF65-F5344CB8AC3E}">
        <p14:creationId xmlns:p14="http://schemas.microsoft.com/office/powerpoint/2010/main" val="13788520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39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保单所有权</a:t>
            </a:r>
            <a:endParaRPr lang="zh-CN" altLang="en-US" dirty="0"/>
          </a:p>
        </p:txBody>
      </p:sp>
      <p:sp>
        <p:nvSpPr>
          <p:cNvPr id="10" name="内容占位符 5"/>
          <p:cNvSpPr>
            <a:spLocks noGrp="1"/>
          </p:cNvSpPr>
          <p:nvPr>
            <p:ph sz="half" idx="1"/>
          </p:nvPr>
        </p:nvSpPr>
        <p:spPr>
          <a:xfrm>
            <a:off x="691952" y="1853208"/>
            <a:ext cx="8147248" cy="855712"/>
          </a:xfrm>
        </p:spPr>
        <p:txBody>
          <a:bodyPr>
            <a:noAutofit/>
          </a:bodyPr>
          <a:lstStyle/>
          <a:p>
            <a:pPr marL="0" indent="0">
              <a:lnSpc>
                <a:spcPct val="160000"/>
              </a:lnSpc>
              <a:buNone/>
            </a:pPr>
            <a:r>
              <a:rPr lang="zh-CN" altLang="en-US" sz="2400" dirty="0" smtClean="0"/>
              <a:t>保单</a:t>
            </a:r>
            <a:r>
              <a:rPr lang="zh-CN" altLang="en-US" sz="2400" dirty="0"/>
              <a:t>所有权</a:t>
            </a:r>
            <a:r>
              <a:rPr lang="zh-CN" altLang="en-US" sz="2400" dirty="0" smtClean="0"/>
              <a:t>：</a:t>
            </a:r>
            <a:r>
              <a:rPr lang="zh-CN" altLang="en-US" sz="1600" dirty="0" smtClean="0"/>
              <a:t>通常是保单所有人而非被保险人或受益人拥有保单所有权</a:t>
            </a:r>
            <a:endParaRPr lang="en-US" altLang="zh-CN" sz="1600" dirty="0" smtClean="0"/>
          </a:p>
          <a:p>
            <a:pPr marL="0" indent="0">
              <a:lnSpc>
                <a:spcPct val="160000"/>
              </a:lnSpc>
              <a:buNone/>
            </a:pPr>
            <a:r>
              <a:rPr kumimoji="1" lang="zh-CN" altLang="en-US" sz="2400" dirty="0">
                <a:latin typeface="Times New Roman" pitchFamily="18" charset="0"/>
                <a:ea typeface="华文中宋" pitchFamily="2" charset="-122"/>
              </a:rPr>
              <a:t>受益人</a:t>
            </a:r>
            <a:endParaRPr lang="en-US" altLang="zh-CN" sz="1800" dirty="0" smtClean="0"/>
          </a:p>
        </p:txBody>
      </p:sp>
      <p:sp>
        <p:nvSpPr>
          <p:cNvPr id="11" name="AutoShape 4"/>
          <p:cNvSpPr>
            <a:spLocks noChangeArrowheads="1"/>
          </p:cNvSpPr>
          <p:nvPr/>
        </p:nvSpPr>
        <p:spPr bwMode="auto">
          <a:xfrm>
            <a:off x="805780" y="3140969"/>
            <a:ext cx="3118148" cy="237626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000" dirty="0" smtClean="0">
                <a:latin typeface="Times New Roman" pitchFamily="18" charset="0"/>
                <a:ea typeface="华文中宋" pitchFamily="2" charset="-122"/>
              </a:rPr>
              <a:t>受益人指定</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第一顺位受益人</a:t>
            </a:r>
            <a:r>
              <a:rPr kumimoji="1" lang="zh-CN" altLang="en-US" dirty="0">
                <a:latin typeface="Times New Roman" pitchFamily="18" charset="0"/>
                <a:ea typeface="华文中宋" pitchFamily="2" charset="-122"/>
              </a:rPr>
              <a:t>：</a:t>
            </a:r>
            <a:r>
              <a:rPr kumimoji="1" lang="en-US" altLang="zh-CN" sz="1600" dirty="0">
                <a:latin typeface="Times New Roman" pitchFamily="18" charset="0"/>
                <a:ea typeface="华文中宋" pitchFamily="2" charset="-122"/>
              </a:rPr>
              <a:t>primary </a:t>
            </a:r>
            <a:r>
              <a:rPr kumimoji="1" lang="en-US" altLang="zh-CN" sz="1600" dirty="0" smtClean="0">
                <a:latin typeface="Times New Roman" pitchFamily="18" charset="0"/>
                <a:ea typeface="华文中宋" pitchFamily="2" charset="-122"/>
              </a:rPr>
              <a:t>beneficiary</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1600" dirty="0" smtClean="0">
                <a:latin typeface="Times New Roman" pitchFamily="18" charset="0"/>
                <a:ea typeface="华文中宋" pitchFamily="2" charset="-122"/>
              </a:rPr>
              <a:t>次顺位受益人：</a:t>
            </a:r>
            <a:r>
              <a:rPr kumimoji="1" lang="en-US" altLang="zh-CN" sz="1600" dirty="0" smtClean="0">
                <a:latin typeface="Times New Roman" pitchFamily="18" charset="0"/>
                <a:ea typeface="华文中宋" pitchFamily="2" charset="-122"/>
              </a:rPr>
              <a:t>contingent beneficiary </a:t>
            </a:r>
          </a:p>
        </p:txBody>
      </p:sp>
      <p:sp>
        <p:nvSpPr>
          <p:cNvPr id="12" name="AutoShape 4"/>
          <p:cNvSpPr>
            <a:spLocks noChangeArrowheads="1"/>
          </p:cNvSpPr>
          <p:nvPr/>
        </p:nvSpPr>
        <p:spPr bwMode="auto">
          <a:xfrm>
            <a:off x="4572000" y="3156457"/>
            <a:ext cx="3600400" cy="2576799"/>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sz="2000" dirty="0" smtClean="0">
                <a:latin typeface="Times New Roman" pitchFamily="18" charset="0"/>
                <a:ea typeface="华文中宋" pitchFamily="2" charset="-122"/>
              </a:rPr>
              <a:t>受益人</a:t>
            </a:r>
            <a:r>
              <a:rPr kumimoji="1" lang="zh-CN" altLang="en-US" sz="2000" dirty="0">
                <a:latin typeface="Times New Roman" pitchFamily="18" charset="0"/>
                <a:ea typeface="华文中宋" pitchFamily="2" charset="-122"/>
              </a:rPr>
              <a:t>变更</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可撤销受益人：</a:t>
            </a:r>
            <a:r>
              <a:rPr kumimoji="1" lang="en-US" altLang="zh-CN" sz="1600" dirty="0" smtClean="0">
                <a:latin typeface="Times New Roman" pitchFamily="18" charset="0"/>
                <a:ea typeface="华文中宋" pitchFamily="2" charset="-122"/>
              </a:rPr>
              <a:t>revocable beneficiary</a:t>
            </a:r>
            <a:r>
              <a:rPr kumimoji="1" lang="zh-CN" altLang="en-US" sz="1600" dirty="0" smtClean="0">
                <a:latin typeface="Times New Roman" pitchFamily="18" charset="0"/>
                <a:ea typeface="华文中宋" pitchFamily="2" charset="-122"/>
              </a:rPr>
              <a:t>，被保险人生存期间</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1600" dirty="0" smtClean="0">
                <a:latin typeface="Times New Roman" pitchFamily="18" charset="0"/>
                <a:ea typeface="华文中宋" pitchFamily="2" charset="-122"/>
              </a:rPr>
              <a:t>不可</a:t>
            </a:r>
            <a:r>
              <a:rPr kumimoji="1" lang="zh-CN" altLang="en-US" sz="1600" dirty="0">
                <a:latin typeface="Times New Roman" pitchFamily="18" charset="0"/>
                <a:ea typeface="华文中宋" pitchFamily="2" charset="-122"/>
              </a:rPr>
              <a:t>撤销</a:t>
            </a:r>
            <a:r>
              <a:rPr kumimoji="1" lang="zh-CN" altLang="en-US" sz="1600" dirty="0" smtClean="0">
                <a:latin typeface="Times New Roman" pitchFamily="18" charset="0"/>
                <a:ea typeface="华文中宋" pitchFamily="2" charset="-122"/>
              </a:rPr>
              <a:t>受益人：</a:t>
            </a:r>
            <a:r>
              <a:rPr kumimoji="1" lang="en-US" altLang="zh-CN" sz="1600" dirty="0" smtClean="0">
                <a:latin typeface="Times New Roman" pitchFamily="18" charset="0"/>
                <a:ea typeface="华文中宋" pitchFamily="2" charset="-122"/>
              </a:rPr>
              <a:t>irrevocable beneficiary</a:t>
            </a:r>
            <a:r>
              <a:rPr kumimoji="1" lang="zh-CN" altLang="en-US" sz="1600" dirty="0" smtClean="0">
                <a:latin typeface="Times New Roman" pitchFamily="18" charset="0"/>
                <a:ea typeface="华文中宋" pitchFamily="2" charset="-122"/>
              </a:rPr>
              <a:t>，受益人同意</a:t>
            </a:r>
            <a:endParaRPr kumimoji="1" lang="en-US" altLang="zh-CN" sz="2000" dirty="0">
              <a:latin typeface="Times New Roman" pitchFamily="18" charset="0"/>
              <a:ea typeface="华文中宋" pitchFamily="2" charset="-122"/>
            </a:endParaRPr>
          </a:p>
        </p:txBody>
      </p:sp>
      <p:sp>
        <p:nvSpPr>
          <p:cNvPr id="13" name="内容占位符 5"/>
          <p:cNvSpPr>
            <a:spLocks noGrp="1"/>
          </p:cNvSpPr>
          <p:nvPr>
            <p:ph sz="half" idx="1"/>
          </p:nvPr>
        </p:nvSpPr>
        <p:spPr>
          <a:xfrm>
            <a:off x="767308" y="5805264"/>
            <a:ext cx="7405092" cy="639688"/>
          </a:xfrm>
          <a:ln>
            <a:solidFill>
              <a:schemeClr val="tx1"/>
            </a:solidFill>
          </a:ln>
        </p:spPr>
        <p:txBody>
          <a:bodyPr>
            <a:noAutofit/>
          </a:bodyPr>
          <a:lstStyle/>
          <a:p>
            <a:pPr marL="0" indent="0">
              <a:lnSpc>
                <a:spcPct val="160000"/>
              </a:lnSpc>
              <a:buNone/>
            </a:pPr>
            <a:r>
              <a:rPr lang="zh-CN" altLang="en-US" sz="1800" dirty="0" smtClean="0"/>
              <a:t>缴付方式：</a:t>
            </a:r>
            <a:r>
              <a:rPr lang="en-US" altLang="zh-CN" sz="1400" dirty="0" smtClean="0"/>
              <a:t>premium payment mode</a:t>
            </a:r>
            <a:r>
              <a:rPr lang="zh-CN" altLang="en-US" sz="1400" dirty="0" smtClean="0"/>
              <a:t>，保单续期保费的缴付频率，月、季度、半年、年</a:t>
            </a:r>
            <a:endParaRPr lang="en-US" altLang="zh-CN" sz="1800" dirty="0" smtClean="0"/>
          </a:p>
        </p:txBody>
      </p:sp>
    </p:spTree>
    <p:extLst>
      <p:ext uri="{BB962C8B-B14F-4D97-AF65-F5344CB8AC3E}">
        <p14:creationId xmlns:p14="http://schemas.microsoft.com/office/powerpoint/2010/main" val="1438647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课程大纲</a:t>
            </a:r>
            <a:endParaRPr lang="zh-CN" altLang="en-US" dirty="0"/>
          </a:p>
        </p:txBody>
      </p:sp>
      <p:sp>
        <p:nvSpPr>
          <p:cNvPr id="6" name="内容占位符 5"/>
          <p:cNvSpPr>
            <a:spLocks noGrp="1"/>
          </p:cNvSpPr>
          <p:nvPr>
            <p:ph sz="half" idx="1"/>
          </p:nvPr>
        </p:nvSpPr>
        <p:spPr>
          <a:xfrm>
            <a:off x="457200" y="2276872"/>
            <a:ext cx="7859216" cy="3528392"/>
          </a:xfrm>
        </p:spPr>
        <p:txBody>
          <a:bodyPr>
            <a:normAutofit/>
          </a:bodyPr>
          <a:lstStyle/>
          <a:p>
            <a:pPr marL="0" indent="0">
              <a:buNone/>
            </a:pPr>
            <a:r>
              <a:rPr lang="zh-CN" altLang="en-US" b="1" dirty="0" smtClean="0">
                <a:solidFill>
                  <a:srgbClr val="FFFF00"/>
                </a:solidFill>
              </a:rPr>
              <a:t>第一部分：保险基本原理</a:t>
            </a:r>
            <a:endParaRPr lang="en-US" altLang="zh-CN" b="1" dirty="0" smtClean="0">
              <a:solidFill>
                <a:srgbClr val="FFFF00"/>
              </a:solidFill>
            </a:endParaRPr>
          </a:p>
          <a:p>
            <a:pPr marL="0" indent="0">
              <a:buNone/>
            </a:pPr>
            <a:endParaRPr lang="en-US" altLang="zh-CN" dirty="0" smtClean="0"/>
          </a:p>
          <a:p>
            <a:pPr marL="0" indent="0">
              <a:buNone/>
            </a:pPr>
            <a:r>
              <a:rPr lang="zh-CN" altLang="en-US" dirty="0" smtClean="0"/>
              <a:t>第二部分：个人寿险产品</a:t>
            </a:r>
            <a:endParaRPr lang="en-US" altLang="zh-CN" dirty="0" smtClean="0"/>
          </a:p>
          <a:p>
            <a:pPr marL="0" indent="0">
              <a:buNone/>
            </a:pPr>
            <a:endParaRPr lang="en-US" altLang="zh-CN" dirty="0" smtClean="0"/>
          </a:p>
          <a:p>
            <a:pPr marL="0" indent="0">
              <a:buNone/>
            </a:pPr>
            <a:r>
              <a:rPr lang="zh-CN" altLang="en-US" dirty="0" smtClean="0"/>
              <a:t>第三部分：条款及权利</a:t>
            </a:r>
            <a:endParaRPr lang="en-US" altLang="zh-CN" dirty="0" smtClean="0"/>
          </a:p>
          <a:p>
            <a:pPr marL="0" indent="0">
              <a:buNone/>
            </a:pPr>
            <a:endParaRPr lang="en-US" altLang="zh-CN" dirty="0" smtClean="0"/>
          </a:p>
          <a:p>
            <a:pPr marL="0" indent="0">
              <a:buNone/>
            </a:pPr>
            <a:r>
              <a:rPr lang="zh-CN" altLang="en-US" dirty="0" smtClean="0"/>
              <a:t>第四部分</a:t>
            </a:r>
            <a:r>
              <a:rPr lang="zh-CN" altLang="en-US" dirty="0"/>
              <a:t>：年金、团险、健康</a:t>
            </a:r>
            <a:r>
              <a:rPr lang="zh-CN" altLang="en-US" dirty="0" smtClean="0"/>
              <a:t>险</a:t>
            </a:r>
            <a:endParaRPr lang="zh-CN" altLang="en-US"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a:t>
            </a:fld>
            <a:endParaRPr lang="zh-CN" altLang="en-US" dirty="0"/>
          </a:p>
        </p:txBody>
      </p:sp>
    </p:spTree>
    <p:extLst>
      <p:ext uri="{BB962C8B-B14F-4D97-AF65-F5344CB8AC3E}">
        <p14:creationId xmlns:p14="http://schemas.microsoft.com/office/powerpoint/2010/main" val="10116877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保单所有权</a:t>
            </a:r>
            <a:endParaRPr lang="zh-CN" altLang="en-US" dirty="0"/>
          </a:p>
        </p:txBody>
      </p:sp>
      <p:sp>
        <p:nvSpPr>
          <p:cNvPr id="10" name="内容占位符 5"/>
          <p:cNvSpPr>
            <a:spLocks noGrp="1"/>
          </p:cNvSpPr>
          <p:nvPr>
            <p:ph sz="half" idx="1"/>
          </p:nvPr>
        </p:nvSpPr>
        <p:spPr>
          <a:xfrm>
            <a:off x="691952" y="1853208"/>
            <a:ext cx="8147248" cy="783704"/>
          </a:xfrm>
        </p:spPr>
        <p:txBody>
          <a:bodyPr>
            <a:noAutofit/>
          </a:bodyPr>
          <a:lstStyle/>
          <a:p>
            <a:pPr marL="0" indent="0">
              <a:lnSpc>
                <a:spcPct val="160000"/>
              </a:lnSpc>
              <a:buNone/>
            </a:pPr>
            <a:r>
              <a:rPr lang="zh-CN" altLang="en-US" sz="2400" dirty="0" smtClean="0"/>
              <a:t>保单红利：</a:t>
            </a:r>
            <a:r>
              <a:rPr lang="en-US" altLang="zh-CN" sz="1600" dirty="0" smtClean="0"/>
              <a:t>policy dividend</a:t>
            </a:r>
            <a:r>
              <a:rPr lang="zh-CN" altLang="en-US" sz="1600" dirty="0" smtClean="0"/>
              <a:t>，保单所有人可以享有的可分配盈余</a:t>
            </a:r>
          </a:p>
        </p:txBody>
      </p:sp>
      <p:sp>
        <p:nvSpPr>
          <p:cNvPr id="11" name="AutoShape 4"/>
          <p:cNvSpPr>
            <a:spLocks noChangeArrowheads="1"/>
          </p:cNvSpPr>
          <p:nvPr/>
        </p:nvSpPr>
        <p:spPr bwMode="auto">
          <a:xfrm>
            <a:off x="805780" y="3140968"/>
            <a:ext cx="6502524" cy="2592287"/>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sz="1400" dirty="0" smtClean="0">
                <a:latin typeface="Times New Roman" pitchFamily="18" charset="0"/>
                <a:ea typeface="华文中宋" pitchFamily="2" charset="-122"/>
              </a:rPr>
              <a:t>现金红利选择权：</a:t>
            </a:r>
            <a:r>
              <a:rPr kumimoji="1" lang="en-US" altLang="zh-CN" sz="1400" dirty="0" smtClean="0">
                <a:latin typeface="Times New Roman" pitchFamily="18" charset="0"/>
                <a:ea typeface="华文中宋" pitchFamily="2" charset="-122"/>
              </a:rPr>
              <a:t>cash dividend option </a:t>
            </a:r>
          </a:p>
          <a:p>
            <a:pPr marL="342900" indent="-342900">
              <a:lnSpc>
                <a:spcPct val="150000"/>
              </a:lnSpc>
              <a:buFont typeface="Wingdings" pitchFamily="2" charset="2"/>
              <a:buChar char="Ø"/>
            </a:pPr>
            <a:r>
              <a:rPr kumimoji="1" lang="zh-CN" altLang="en-US" sz="1400" dirty="0">
                <a:latin typeface="Times New Roman" pitchFamily="18" charset="0"/>
                <a:ea typeface="华文中宋" pitchFamily="2" charset="-122"/>
              </a:rPr>
              <a:t>抵减</a:t>
            </a:r>
            <a:r>
              <a:rPr kumimoji="1" lang="zh-CN" altLang="en-US" sz="1400" dirty="0" smtClean="0">
                <a:latin typeface="Times New Roman" pitchFamily="18" charset="0"/>
                <a:ea typeface="华文中宋" pitchFamily="2" charset="-122"/>
              </a:rPr>
              <a:t>保费选择权：</a:t>
            </a:r>
            <a:r>
              <a:rPr kumimoji="1" lang="en-US" altLang="zh-CN" sz="1400" dirty="0" smtClean="0">
                <a:latin typeface="Times New Roman" pitchFamily="18" charset="0"/>
                <a:ea typeface="华文中宋" pitchFamily="2" charset="-122"/>
              </a:rPr>
              <a:t>premium reduction dividend option</a:t>
            </a:r>
          </a:p>
          <a:p>
            <a:pPr marL="342900" indent="-342900">
              <a:lnSpc>
                <a:spcPct val="150000"/>
              </a:lnSpc>
              <a:buFont typeface="Wingdings" pitchFamily="2" charset="2"/>
              <a:buChar char="Ø"/>
            </a:pPr>
            <a:r>
              <a:rPr kumimoji="1" lang="zh-CN" altLang="en-US" sz="1400" dirty="0" smtClean="0">
                <a:latin typeface="Times New Roman" pitchFamily="18" charset="0"/>
                <a:ea typeface="华文中宋" pitchFamily="2" charset="-122"/>
              </a:rPr>
              <a:t>偿还保单贷款选择权：</a:t>
            </a:r>
            <a:r>
              <a:rPr kumimoji="1" lang="en-US" altLang="zh-CN" sz="1400" dirty="0" smtClean="0">
                <a:latin typeface="Times New Roman" pitchFamily="18" charset="0"/>
                <a:ea typeface="华文中宋" pitchFamily="2" charset="-122"/>
              </a:rPr>
              <a:t>policy loan repayment dividend option</a:t>
            </a:r>
          </a:p>
          <a:p>
            <a:pPr marL="342900" indent="-342900">
              <a:lnSpc>
                <a:spcPct val="150000"/>
              </a:lnSpc>
              <a:buFont typeface="Wingdings" pitchFamily="2" charset="2"/>
              <a:buChar char="Ø"/>
            </a:pPr>
            <a:r>
              <a:rPr kumimoji="1" lang="zh-CN" altLang="en-US" sz="1400" dirty="0" smtClean="0">
                <a:latin typeface="Times New Roman" pitchFamily="18" charset="0"/>
                <a:ea typeface="华文中宋" pitchFamily="2" charset="-122"/>
              </a:rPr>
              <a:t>累积生息选择权：</a:t>
            </a:r>
            <a:r>
              <a:rPr kumimoji="1" lang="en-US" altLang="zh-CN" sz="1400" dirty="0" smtClean="0">
                <a:latin typeface="Times New Roman" pitchFamily="18" charset="0"/>
                <a:ea typeface="华文中宋" pitchFamily="2" charset="-122"/>
              </a:rPr>
              <a:t>accumulation at interest dividend option</a:t>
            </a:r>
          </a:p>
          <a:p>
            <a:pPr marL="342900" indent="-342900">
              <a:lnSpc>
                <a:spcPct val="150000"/>
              </a:lnSpc>
              <a:buFont typeface="Wingdings" pitchFamily="2" charset="2"/>
              <a:buChar char="Ø"/>
            </a:pPr>
            <a:r>
              <a:rPr kumimoji="1" lang="zh-CN" altLang="en-US" sz="1400" dirty="0">
                <a:latin typeface="Times New Roman" pitchFamily="18" charset="0"/>
                <a:ea typeface="华文中宋" pitchFamily="2" charset="-122"/>
              </a:rPr>
              <a:t>增</a:t>
            </a:r>
            <a:r>
              <a:rPr kumimoji="1" lang="zh-CN" altLang="en-US" sz="1400" dirty="0" smtClean="0">
                <a:latin typeface="Times New Roman" pitchFamily="18" charset="0"/>
                <a:ea typeface="华文中宋" pitchFamily="2" charset="-122"/>
              </a:rPr>
              <a:t>额缴清保险选择权：</a:t>
            </a:r>
            <a:r>
              <a:rPr kumimoji="1" lang="en-US" altLang="zh-CN" sz="1400" dirty="0" smtClean="0">
                <a:latin typeface="Times New Roman" pitchFamily="18" charset="0"/>
                <a:ea typeface="华文中宋" pitchFamily="2" charset="-122"/>
              </a:rPr>
              <a:t>paid-up additional insurance dividend option</a:t>
            </a:r>
          </a:p>
          <a:p>
            <a:pPr marL="342900" indent="-342900">
              <a:lnSpc>
                <a:spcPct val="150000"/>
              </a:lnSpc>
              <a:buFont typeface="Wingdings" pitchFamily="2" charset="2"/>
              <a:buChar char="Ø"/>
            </a:pPr>
            <a:r>
              <a:rPr kumimoji="1" lang="zh-CN" altLang="en-US" sz="1400" dirty="0">
                <a:latin typeface="Times New Roman" pitchFamily="18" charset="0"/>
                <a:ea typeface="华文中宋" pitchFamily="2" charset="-122"/>
              </a:rPr>
              <a:t>增</a:t>
            </a:r>
            <a:r>
              <a:rPr kumimoji="1" lang="zh-CN" altLang="en-US" sz="1400" dirty="0" smtClean="0">
                <a:latin typeface="Times New Roman" pitchFamily="18" charset="0"/>
                <a:ea typeface="华文中宋" pitchFamily="2" charset="-122"/>
              </a:rPr>
              <a:t>额定期保险选择权：</a:t>
            </a:r>
            <a:r>
              <a:rPr kumimoji="1" lang="en-US" altLang="zh-CN" sz="1400" dirty="0" smtClean="0">
                <a:latin typeface="Times New Roman" pitchFamily="18" charset="0"/>
                <a:ea typeface="华文中宋" pitchFamily="2" charset="-122"/>
              </a:rPr>
              <a:t>additional term insurance dividend  option </a:t>
            </a:r>
            <a:endParaRPr kumimoji="1" lang="en-US" altLang="zh-CN" sz="1200" dirty="0" smtClean="0">
              <a:latin typeface="Times New Roman" pitchFamily="18" charset="0"/>
              <a:ea typeface="华文中宋" pitchFamily="2" charset="-122"/>
            </a:endParaRPr>
          </a:p>
        </p:txBody>
      </p:sp>
      <p:sp>
        <p:nvSpPr>
          <p:cNvPr id="13" name="内容占位符 5"/>
          <p:cNvSpPr>
            <a:spLocks noGrp="1"/>
          </p:cNvSpPr>
          <p:nvPr>
            <p:ph sz="half" idx="1"/>
          </p:nvPr>
        </p:nvSpPr>
        <p:spPr>
          <a:xfrm>
            <a:off x="683568" y="2564904"/>
            <a:ext cx="8147248" cy="648073"/>
          </a:xfrm>
        </p:spPr>
        <p:txBody>
          <a:bodyPr>
            <a:noAutofit/>
          </a:bodyPr>
          <a:lstStyle/>
          <a:p>
            <a:pPr marL="0" indent="0">
              <a:lnSpc>
                <a:spcPct val="160000"/>
              </a:lnSpc>
              <a:buNone/>
            </a:pPr>
            <a:r>
              <a:rPr lang="zh-CN" altLang="en-US" sz="1800" dirty="0" smtClean="0"/>
              <a:t>红利选择权：</a:t>
            </a:r>
            <a:r>
              <a:rPr lang="en-US" altLang="zh-CN" sz="1200" dirty="0" smtClean="0"/>
              <a:t>dividend options</a:t>
            </a:r>
            <a:endParaRPr lang="zh-CN" altLang="en-US" sz="1200" dirty="0" smtClean="0"/>
          </a:p>
        </p:txBody>
      </p:sp>
    </p:spTree>
    <p:extLst>
      <p:ext uri="{BB962C8B-B14F-4D97-AF65-F5344CB8AC3E}">
        <p14:creationId xmlns:p14="http://schemas.microsoft.com/office/powerpoint/2010/main" val="14416200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保单所有权</a:t>
            </a:r>
            <a:endParaRPr lang="zh-CN" altLang="en-US" dirty="0"/>
          </a:p>
        </p:txBody>
      </p:sp>
      <p:sp>
        <p:nvSpPr>
          <p:cNvPr id="10" name="内容占位符 5"/>
          <p:cNvSpPr>
            <a:spLocks noGrp="1"/>
          </p:cNvSpPr>
          <p:nvPr>
            <p:ph sz="half" idx="1"/>
          </p:nvPr>
        </p:nvSpPr>
        <p:spPr>
          <a:xfrm>
            <a:off x="691952" y="1853208"/>
            <a:ext cx="8147248" cy="783704"/>
          </a:xfrm>
        </p:spPr>
        <p:txBody>
          <a:bodyPr>
            <a:noAutofit/>
          </a:bodyPr>
          <a:lstStyle/>
          <a:p>
            <a:pPr marL="0" indent="0">
              <a:lnSpc>
                <a:spcPct val="160000"/>
              </a:lnSpc>
              <a:buNone/>
            </a:pPr>
            <a:r>
              <a:rPr lang="zh-CN" altLang="en-US" sz="2400" dirty="0" smtClean="0"/>
              <a:t>所有权转让</a:t>
            </a:r>
            <a:endParaRPr lang="zh-CN" altLang="en-US" sz="1600" dirty="0" smtClean="0"/>
          </a:p>
        </p:txBody>
      </p:sp>
      <p:sp>
        <p:nvSpPr>
          <p:cNvPr id="11" name="AutoShape 4"/>
          <p:cNvSpPr>
            <a:spLocks noChangeArrowheads="1"/>
          </p:cNvSpPr>
          <p:nvPr/>
        </p:nvSpPr>
        <p:spPr bwMode="auto">
          <a:xfrm>
            <a:off x="805780" y="3140968"/>
            <a:ext cx="3838228" cy="2592287"/>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a:latin typeface="Times New Roman" pitchFamily="18" charset="0"/>
                <a:ea typeface="华文中宋" pitchFamily="2" charset="-122"/>
              </a:rPr>
              <a:t>协议</a:t>
            </a:r>
            <a:r>
              <a:rPr kumimoji="1" lang="zh-CN" altLang="en-US" dirty="0" smtClean="0">
                <a:latin typeface="Times New Roman" pitchFamily="18" charset="0"/>
                <a:ea typeface="华文中宋" pitchFamily="2" charset="-122"/>
              </a:rPr>
              <a:t>转让</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绝对转让：</a:t>
            </a:r>
            <a:r>
              <a:rPr kumimoji="1" lang="zh-CN" altLang="en-US" sz="1400" dirty="0" smtClean="0">
                <a:latin typeface="Times New Roman" pitchFamily="18" charset="0"/>
                <a:ea typeface="华文中宋" pitchFamily="2" charset="-122"/>
              </a:rPr>
              <a:t>全部所有权让与受让人</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抵押转让：</a:t>
            </a:r>
            <a:r>
              <a:rPr kumimoji="1" lang="zh-CN" altLang="en-US" sz="1400" dirty="0" smtClean="0">
                <a:latin typeface="Times New Roman" pitchFamily="18" charset="0"/>
                <a:ea typeface="华文中宋" pitchFamily="2" charset="-122"/>
              </a:rPr>
              <a:t>将保单的货币价值作为贷款的抵押品或者担保品而进行的一种暂时的保单转让</a:t>
            </a:r>
            <a:endParaRPr kumimoji="1" lang="en-US" altLang="zh-CN" dirty="0" smtClean="0">
              <a:latin typeface="Times New Roman" pitchFamily="18" charset="0"/>
              <a:ea typeface="华文中宋" pitchFamily="2" charset="-122"/>
            </a:endParaRPr>
          </a:p>
        </p:txBody>
      </p:sp>
      <p:sp>
        <p:nvSpPr>
          <p:cNvPr id="13" name="内容占位符 5"/>
          <p:cNvSpPr>
            <a:spLocks noGrp="1"/>
          </p:cNvSpPr>
          <p:nvPr>
            <p:ph sz="half" idx="1"/>
          </p:nvPr>
        </p:nvSpPr>
        <p:spPr>
          <a:xfrm>
            <a:off x="683568" y="2564904"/>
            <a:ext cx="8147248" cy="648073"/>
          </a:xfrm>
        </p:spPr>
        <p:txBody>
          <a:bodyPr>
            <a:noAutofit/>
          </a:bodyPr>
          <a:lstStyle/>
          <a:p>
            <a:pPr marL="0" indent="0">
              <a:lnSpc>
                <a:spcPct val="160000"/>
              </a:lnSpc>
              <a:buNone/>
            </a:pPr>
            <a:r>
              <a:rPr lang="zh-CN" altLang="en-US" sz="1800" dirty="0" smtClean="0"/>
              <a:t>协议转让</a:t>
            </a:r>
            <a:endParaRPr lang="zh-CN" altLang="en-US" sz="1200" dirty="0" smtClean="0"/>
          </a:p>
        </p:txBody>
      </p:sp>
      <p:sp>
        <p:nvSpPr>
          <p:cNvPr id="12" name="AutoShape 4"/>
          <p:cNvSpPr>
            <a:spLocks noChangeArrowheads="1"/>
          </p:cNvSpPr>
          <p:nvPr/>
        </p:nvSpPr>
        <p:spPr bwMode="auto">
          <a:xfrm>
            <a:off x="4847875" y="3140967"/>
            <a:ext cx="2933653" cy="2592287"/>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a:latin typeface="Times New Roman" pitchFamily="18" charset="0"/>
                <a:ea typeface="华文中宋" pitchFamily="2" charset="-122"/>
              </a:rPr>
              <a:t>批单</a:t>
            </a:r>
            <a:r>
              <a:rPr kumimoji="1" lang="zh-CN" altLang="en-US" dirty="0" smtClean="0">
                <a:latin typeface="Times New Roman" pitchFamily="18" charset="0"/>
                <a:ea typeface="华文中宋" pitchFamily="2" charset="-122"/>
              </a:rPr>
              <a:t>转让：</a:t>
            </a:r>
            <a:r>
              <a:rPr kumimoji="1" lang="en-US" altLang="zh-CN" sz="1400" dirty="0" smtClean="0">
                <a:latin typeface="Times New Roman" pitchFamily="18" charset="0"/>
                <a:ea typeface="华文中宋" pitchFamily="2" charset="-122"/>
              </a:rPr>
              <a:t>endorsement method </a:t>
            </a:r>
            <a:r>
              <a:rPr kumimoji="1" lang="zh-CN" altLang="en-US" sz="1400" dirty="0" smtClean="0">
                <a:latin typeface="Times New Roman" pitchFamily="18" charset="0"/>
                <a:ea typeface="华文中宋" pitchFamily="2" charset="-122"/>
              </a:rPr>
              <a:t>无需签订单独的转让协议</a:t>
            </a:r>
            <a:endParaRPr kumimoji="1" lang="en-US" altLang="zh-CN" sz="1400"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a:latin typeface="Times New Roman" pitchFamily="18" charset="0"/>
                <a:ea typeface="华文中宋" pitchFamily="2" charset="-122"/>
              </a:rPr>
              <a:t>所有</a:t>
            </a:r>
            <a:r>
              <a:rPr kumimoji="1" lang="zh-CN" altLang="en-US" dirty="0" smtClean="0">
                <a:latin typeface="Times New Roman" pitchFamily="18" charset="0"/>
                <a:ea typeface="华文中宋" pitchFamily="2" charset="-122"/>
              </a:rPr>
              <a:t>权变更条款</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2341006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42</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保单所有权</a:t>
            </a:r>
            <a:endParaRPr lang="zh-CN" altLang="en-US" dirty="0"/>
          </a:p>
        </p:txBody>
      </p:sp>
      <p:sp>
        <p:nvSpPr>
          <p:cNvPr id="10" name="内容占位符 5"/>
          <p:cNvSpPr>
            <a:spLocks noGrp="1"/>
          </p:cNvSpPr>
          <p:nvPr>
            <p:ph sz="half" idx="1"/>
          </p:nvPr>
        </p:nvSpPr>
        <p:spPr>
          <a:xfrm>
            <a:off x="691952" y="1853208"/>
            <a:ext cx="8147248" cy="783704"/>
          </a:xfrm>
        </p:spPr>
        <p:txBody>
          <a:bodyPr>
            <a:noAutofit/>
          </a:bodyPr>
          <a:lstStyle/>
          <a:p>
            <a:pPr marL="0" indent="0">
              <a:lnSpc>
                <a:spcPct val="160000"/>
              </a:lnSpc>
              <a:buNone/>
            </a:pPr>
            <a:r>
              <a:rPr lang="zh-CN" altLang="en-US" sz="2400" dirty="0" smtClean="0"/>
              <a:t>领取保险金的权利</a:t>
            </a:r>
            <a:endParaRPr lang="zh-CN" altLang="en-US" sz="1600" dirty="0" smtClean="0"/>
          </a:p>
        </p:txBody>
      </p:sp>
      <p:sp>
        <p:nvSpPr>
          <p:cNvPr id="11" name="AutoShape 4"/>
          <p:cNvSpPr>
            <a:spLocks noChangeArrowheads="1"/>
          </p:cNvSpPr>
          <p:nvPr/>
        </p:nvSpPr>
        <p:spPr bwMode="auto">
          <a:xfrm>
            <a:off x="805780" y="2708921"/>
            <a:ext cx="3118148" cy="2592287"/>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无幸存受益人</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同时死亡</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生存条款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受益人非法杀害被保险人</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847875" y="2708920"/>
            <a:ext cx="2933653" cy="331236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保险金计算</a:t>
            </a:r>
            <a:endParaRPr kumimoji="1" lang="en-US" altLang="zh-CN" sz="1400"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基本死亡保险金</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意外死亡保险金</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保单红利</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预收保费</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保单贷款</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逾期保费</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925905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43</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三</a:t>
            </a:r>
            <a:r>
              <a:rPr lang="zh-CN" altLang="en-US" sz="1200" dirty="0" smtClean="0"/>
              <a:t>：</a:t>
            </a:r>
            <a:r>
              <a:rPr lang="zh-CN" altLang="en-US" sz="1200" dirty="0"/>
              <a:t>条款及</a:t>
            </a:r>
            <a:r>
              <a:rPr lang="zh-CN" altLang="en-US" sz="1200" dirty="0" smtClean="0"/>
              <a:t>权利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保单所有权</a:t>
            </a:r>
            <a:endParaRPr lang="zh-CN" altLang="en-US" dirty="0"/>
          </a:p>
        </p:txBody>
      </p:sp>
      <p:sp>
        <p:nvSpPr>
          <p:cNvPr id="10" name="内容占位符 5"/>
          <p:cNvSpPr>
            <a:spLocks noGrp="1"/>
          </p:cNvSpPr>
          <p:nvPr>
            <p:ph sz="half" idx="1"/>
          </p:nvPr>
        </p:nvSpPr>
        <p:spPr>
          <a:xfrm>
            <a:off x="691952" y="1853208"/>
            <a:ext cx="8147248" cy="783704"/>
          </a:xfrm>
        </p:spPr>
        <p:txBody>
          <a:bodyPr>
            <a:noAutofit/>
          </a:bodyPr>
          <a:lstStyle/>
          <a:p>
            <a:pPr marL="0" indent="0">
              <a:lnSpc>
                <a:spcPct val="160000"/>
              </a:lnSpc>
              <a:buNone/>
            </a:pPr>
            <a:r>
              <a:rPr lang="zh-CN" altLang="en-US" sz="2400" dirty="0" smtClean="0"/>
              <a:t>保险金给付选择权</a:t>
            </a:r>
          </a:p>
        </p:txBody>
      </p:sp>
      <p:sp>
        <p:nvSpPr>
          <p:cNvPr id="11" name="AutoShape 4"/>
          <p:cNvSpPr>
            <a:spLocks noChangeArrowheads="1"/>
          </p:cNvSpPr>
          <p:nvPr/>
        </p:nvSpPr>
        <p:spPr bwMode="auto">
          <a:xfrm>
            <a:off x="805780" y="2708921"/>
            <a:ext cx="3118148" cy="2592287"/>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利息选择权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固定期间选择权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固定</a:t>
            </a:r>
            <a:r>
              <a:rPr kumimoji="1" lang="zh-CN" altLang="en-US" dirty="0" smtClean="0">
                <a:latin typeface="Times New Roman" pitchFamily="18" charset="0"/>
                <a:ea typeface="华文中宋" pitchFamily="2" charset="-122"/>
              </a:rPr>
              <a:t>金额选择权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终身年金收入选择权</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4074501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课程大纲</a:t>
            </a:r>
            <a:endParaRPr lang="zh-CN" altLang="en-US" dirty="0"/>
          </a:p>
        </p:txBody>
      </p:sp>
      <p:sp>
        <p:nvSpPr>
          <p:cNvPr id="6" name="内容占位符 5"/>
          <p:cNvSpPr>
            <a:spLocks noGrp="1"/>
          </p:cNvSpPr>
          <p:nvPr>
            <p:ph sz="half" idx="1"/>
          </p:nvPr>
        </p:nvSpPr>
        <p:spPr>
          <a:xfrm>
            <a:off x="457200" y="2276872"/>
            <a:ext cx="7859216" cy="3528392"/>
          </a:xfrm>
        </p:spPr>
        <p:txBody>
          <a:bodyPr>
            <a:normAutofit/>
          </a:bodyPr>
          <a:lstStyle/>
          <a:p>
            <a:pPr marL="0" indent="0">
              <a:buNone/>
            </a:pPr>
            <a:r>
              <a:rPr lang="zh-CN" altLang="en-US" dirty="0" smtClean="0"/>
              <a:t>第一部分：保险基本原理</a:t>
            </a:r>
            <a:endParaRPr lang="en-US" altLang="zh-CN" dirty="0" smtClean="0"/>
          </a:p>
          <a:p>
            <a:pPr marL="0" indent="0">
              <a:buNone/>
            </a:pPr>
            <a:endParaRPr lang="en-US" altLang="zh-CN" dirty="0" smtClean="0"/>
          </a:p>
          <a:p>
            <a:pPr marL="0" indent="0">
              <a:buNone/>
            </a:pPr>
            <a:r>
              <a:rPr lang="zh-CN" altLang="en-US" dirty="0"/>
              <a:t>第二部分：个人寿险产品</a:t>
            </a:r>
            <a:endParaRPr lang="en-US" altLang="zh-CN" dirty="0"/>
          </a:p>
          <a:p>
            <a:pPr marL="0" indent="0">
              <a:buNone/>
            </a:pPr>
            <a:endParaRPr lang="en-US" altLang="zh-CN" dirty="0" smtClean="0"/>
          </a:p>
          <a:p>
            <a:pPr marL="0" indent="0">
              <a:buNone/>
            </a:pPr>
            <a:r>
              <a:rPr lang="zh-CN" altLang="en-US" dirty="0"/>
              <a:t>第三部分：条款及权利</a:t>
            </a:r>
            <a:endParaRPr lang="en-US" altLang="zh-CN" dirty="0"/>
          </a:p>
          <a:p>
            <a:pPr marL="0" indent="0">
              <a:buNone/>
            </a:pPr>
            <a:endParaRPr lang="en-US" altLang="zh-CN" dirty="0" smtClean="0"/>
          </a:p>
          <a:p>
            <a:pPr marL="0" indent="0">
              <a:buNone/>
            </a:pPr>
            <a:r>
              <a:rPr lang="zh-CN" altLang="en-US" b="1" dirty="0">
                <a:solidFill>
                  <a:srgbClr val="FFFF00"/>
                </a:solidFill>
              </a:rPr>
              <a:t>第四部分：年金、团险、健康</a:t>
            </a:r>
            <a:r>
              <a:rPr lang="zh-CN" altLang="en-US" b="1" dirty="0" smtClean="0">
                <a:solidFill>
                  <a:srgbClr val="FFFF00"/>
                </a:solidFill>
              </a:rPr>
              <a:t>险</a:t>
            </a:r>
            <a:endParaRPr lang="en-US" altLang="zh-CN" b="1" dirty="0">
              <a:solidFill>
                <a:srgbClr val="FFFF00"/>
              </a:solidFill>
            </a:endParaRPr>
          </a:p>
          <a:p>
            <a:pPr marL="0" indent="0">
              <a:buNone/>
            </a:pPr>
            <a:endParaRPr lang="en-US" altLang="zh-CN" dirty="0" smtClean="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44</a:t>
            </a:fld>
            <a:endParaRPr lang="zh-CN" altLang="en-US" dirty="0"/>
          </a:p>
        </p:txBody>
      </p:sp>
    </p:spTree>
    <p:extLst>
      <p:ext uri="{BB962C8B-B14F-4D97-AF65-F5344CB8AC3E}">
        <p14:creationId xmlns:p14="http://schemas.microsoft.com/office/powerpoint/2010/main" val="8949914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6876256" y="0"/>
            <a:ext cx="1810544" cy="390674"/>
          </a:xfrm>
        </p:spPr>
        <p:txBody>
          <a:bodyPr>
            <a:normAutofit/>
          </a:bodyPr>
          <a:lstStyle/>
          <a:p>
            <a:pPr algn="r"/>
            <a:r>
              <a:rPr lang="zh-CN" altLang="en-US" sz="1200" dirty="0"/>
              <a:t>四：</a:t>
            </a:r>
            <a:r>
              <a:rPr lang="zh-CN" altLang="en-US" sz="1200" dirty="0" smtClean="0"/>
              <a:t>年金团险健康险</a:t>
            </a:r>
            <a:endParaRPr lang="zh-CN" altLang="en-US" sz="1200" dirty="0"/>
          </a:p>
        </p:txBody>
      </p:sp>
      <p:sp>
        <p:nvSpPr>
          <p:cNvPr id="6" name="内容占位符 5"/>
          <p:cNvSpPr>
            <a:spLocks noGrp="1"/>
          </p:cNvSpPr>
          <p:nvPr>
            <p:ph sz="half" idx="1"/>
          </p:nvPr>
        </p:nvSpPr>
        <p:spPr>
          <a:xfrm>
            <a:off x="457200" y="1844824"/>
            <a:ext cx="7859216" cy="4536503"/>
          </a:xfrm>
        </p:spPr>
        <p:txBody>
          <a:bodyPr>
            <a:noAutofit/>
          </a:bodyPr>
          <a:lstStyle/>
          <a:p>
            <a:pPr marL="0" indent="0">
              <a:buNone/>
            </a:pPr>
            <a:endParaRPr lang="en-US" altLang="zh-CN" sz="2400" dirty="0" smtClean="0"/>
          </a:p>
          <a:p>
            <a:pPr marL="514350" indent="-514350">
              <a:buFont typeface="+mj-ea"/>
              <a:buAutoNum type="circleNumDbPlain"/>
            </a:pPr>
            <a:r>
              <a:rPr lang="zh-CN" altLang="en-US" sz="2400" dirty="0" smtClean="0"/>
              <a:t>年金</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团险原理</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团险寿险与退休计划</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健康保险</a:t>
            </a:r>
            <a:endParaRPr lang="en-US" altLang="zh-CN" sz="2400" dirty="0" smtClean="0"/>
          </a:p>
          <a:p>
            <a:pPr marL="514350" indent="-514350">
              <a:buFont typeface="+mj-ea"/>
              <a:buAutoNum type="circleNumDbPlain"/>
            </a:pPr>
            <a:endParaRPr lang="en-US" altLang="zh-CN" sz="2400" dirty="0"/>
          </a:p>
          <a:p>
            <a:pPr marL="514350" indent="-514350">
              <a:buFont typeface="+mj-ea"/>
              <a:buAutoNum type="circleNumDbPlain"/>
            </a:pPr>
            <a:r>
              <a:rPr lang="zh-CN" altLang="en-US" sz="2400" dirty="0"/>
              <a:t>健康险保单</a:t>
            </a:r>
            <a:endParaRPr lang="en-US" altLang="zh-CN" sz="2400" dirty="0"/>
          </a:p>
          <a:p>
            <a:pPr marL="514350" indent="-514350">
              <a:buFont typeface="+mj-ea"/>
              <a:buAutoNum type="circleNumDbPlain"/>
            </a:pPr>
            <a:endParaRPr lang="en-US" altLang="zh-CN" sz="2400" dirty="0" smtClean="0"/>
          </a:p>
          <a:p>
            <a:pPr marL="514350" indent="-514350">
              <a:buFont typeface="+mj-ea"/>
              <a:buAutoNum type="circleNumDbPlain"/>
            </a:pPr>
            <a:endParaRPr lang="en-US" altLang="zh-CN" sz="2400" dirty="0"/>
          </a:p>
          <a:p>
            <a:pPr marL="514350" indent="-514350">
              <a:buFont typeface="+mj-ea"/>
              <a:buAutoNum type="circleNumDbPlain"/>
            </a:pPr>
            <a:endParaRPr lang="en-US" altLang="zh-CN" sz="2400" dirty="0" smtClean="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45</a:t>
            </a:fld>
            <a:endParaRPr lang="zh-CN" altLang="en-US" dirty="0"/>
          </a:p>
        </p:txBody>
      </p:sp>
      <p:sp>
        <p:nvSpPr>
          <p:cNvPr id="7" name="标题 4"/>
          <p:cNvSpPr txBox="1">
            <a:spLocks/>
          </p:cNvSpPr>
          <p:nvPr/>
        </p:nvSpPr>
        <p:spPr>
          <a:xfrm>
            <a:off x="457200" y="704088"/>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zh-CN" altLang="en-US" dirty="0" smtClean="0"/>
              <a:t>第</a:t>
            </a:r>
            <a:r>
              <a:rPr lang="zh-CN" altLang="en-US" dirty="0"/>
              <a:t>四</a:t>
            </a:r>
            <a:r>
              <a:rPr lang="zh-CN" altLang="en-US" dirty="0" smtClean="0"/>
              <a:t>部分</a:t>
            </a:r>
            <a:r>
              <a:rPr lang="zh-CN" altLang="en-US" dirty="0"/>
              <a:t>：</a:t>
            </a:r>
            <a:r>
              <a:rPr lang="zh-CN" altLang="en-US" dirty="0" smtClean="0"/>
              <a:t>年金</a:t>
            </a:r>
            <a:r>
              <a:rPr lang="zh-CN" altLang="en-US" sz="1800" dirty="0"/>
              <a:t>、</a:t>
            </a:r>
            <a:r>
              <a:rPr lang="zh-CN" altLang="en-US" dirty="0" smtClean="0"/>
              <a:t>团险</a:t>
            </a:r>
            <a:r>
              <a:rPr lang="zh-CN" altLang="en-US" sz="1800" dirty="0" smtClean="0"/>
              <a:t>、</a:t>
            </a:r>
            <a:r>
              <a:rPr lang="zh-CN" altLang="en-US" dirty="0" smtClean="0"/>
              <a:t>健康险</a:t>
            </a:r>
            <a:endParaRPr lang="zh-CN" altLang="en-US" dirty="0"/>
          </a:p>
        </p:txBody>
      </p:sp>
    </p:spTree>
    <p:extLst>
      <p:ext uri="{BB962C8B-B14F-4D97-AF65-F5344CB8AC3E}">
        <p14:creationId xmlns:p14="http://schemas.microsoft.com/office/powerpoint/2010/main" val="9969538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年金</a:t>
            </a:r>
            <a:endParaRPr lang="zh-CN" altLang="en-US" dirty="0"/>
          </a:p>
        </p:txBody>
      </p:sp>
      <p:sp>
        <p:nvSpPr>
          <p:cNvPr id="10" name="内容占位符 5"/>
          <p:cNvSpPr>
            <a:spLocks noGrp="1"/>
          </p:cNvSpPr>
          <p:nvPr>
            <p:ph sz="half" idx="1"/>
          </p:nvPr>
        </p:nvSpPr>
        <p:spPr>
          <a:xfrm>
            <a:off x="691952" y="1484784"/>
            <a:ext cx="8147248" cy="783704"/>
          </a:xfrm>
        </p:spPr>
        <p:txBody>
          <a:bodyPr>
            <a:noAutofit/>
          </a:bodyPr>
          <a:lstStyle/>
          <a:p>
            <a:pPr marL="0" indent="0">
              <a:lnSpc>
                <a:spcPct val="160000"/>
              </a:lnSpc>
              <a:buNone/>
            </a:pPr>
            <a:r>
              <a:rPr lang="zh-CN" altLang="en-US" sz="2800" dirty="0" smtClean="0"/>
              <a:t>年金：</a:t>
            </a:r>
            <a:r>
              <a:rPr lang="zh-CN" altLang="en-US" sz="1600" dirty="0" smtClean="0"/>
              <a:t>受款人收到一系列定期收入保险金</a:t>
            </a:r>
          </a:p>
        </p:txBody>
      </p:sp>
      <p:sp>
        <p:nvSpPr>
          <p:cNvPr id="11" name="AutoShape 4"/>
          <p:cNvSpPr>
            <a:spLocks noChangeArrowheads="1"/>
          </p:cNvSpPr>
          <p:nvPr/>
        </p:nvSpPr>
        <p:spPr bwMode="auto">
          <a:xfrm>
            <a:off x="805780" y="2492897"/>
            <a:ext cx="3118148" cy="280831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年金种类</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即期年金与延期年金</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趸</a:t>
            </a:r>
            <a:r>
              <a:rPr kumimoji="1" lang="zh-CN" altLang="en-US" dirty="0" smtClean="0">
                <a:latin typeface="Times New Roman" pitchFamily="18" charset="0"/>
                <a:ea typeface="华文中宋" pitchFamily="2" charset="-122"/>
              </a:rPr>
              <a:t>缴保费年金与浮动保费年金</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定额年金与变额年金</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847875" y="2492896"/>
            <a:ext cx="2933653" cy="295232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保证利益</a:t>
            </a:r>
            <a:endParaRPr kumimoji="1" lang="en-US" altLang="zh-CN" sz="1400"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最低保证死亡利益</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最低保证提现利益</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最低保证收入利益</a:t>
            </a:r>
            <a:endParaRPr kumimoji="1" lang="en-US" altLang="zh-CN" dirty="0" smtClean="0">
              <a:latin typeface="Times New Roman" pitchFamily="18" charset="0"/>
              <a:ea typeface="华文中宋" pitchFamily="2" charset="-122"/>
            </a:endParaRPr>
          </a:p>
          <a:p>
            <a:pPr marL="285750" indent="-285750">
              <a:lnSpc>
                <a:spcPct val="150000"/>
              </a:lnSpc>
              <a:buFont typeface="Wingdings" pitchFamily="2" charset="2"/>
              <a:buChar char="Ø"/>
            </a:pPr>
            <a:r>
              <a:rPr kumimoji="1" lang="zh-CN" altLang="en-US" dirty="0" smtClean="0">
                <a:latin typeface="Times New Roman" pitchFamily="18" charset="0"/>
                <a:ea typeface="华文中宋" pitchFamily="2" charset="-122"/>
              </a:rPr>
              <a:t>最低保证累积利益</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42162533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47</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年金</a:t>
            </a:r>
            <a:endParaRPr lang="zh-CN" altLang="en-US" dirty="0"/>
          </a:p>
        </p:txBody>
      </p:sp>
      <p:sp>
        <p:nvSpPr>
          <p:cNvPr id="10" name="内容占位符 5"/>
          <p:cNvSpPr>
            <a:spLocks noGrp="1"/>
          </p:cNvSpPr>
          <p:nvPr>
            <p:ph sz="half" idx="1"/>
          </p:nvPr>
        </p:nvSpPr>
        <p:spPr>
          <a:xfrm>
            <a:off x="691952" y="1484784"/>
            <a:ext cx="8147248" cy="783704"/>
          </a:xfrm>
        </p:spPr>
        <p:txBody>
          <a:bodyPr>
            <a:noAutofit/>
          </a:bodyPr>
          <a:lstStyle/>
          <a:p>
            <a:pPr marL="0" indent="0">
              <a:lnSpc>
                <a:spcPct val="160000"/>
              </a:lnSpc>
              <a:buNone/>
            </a:pPr>
            <a:r>
              <a:rPr lang="zh-CN" altLang="en-US" sz="2800" dirty="0" smtClean="0"/>
              <a:t>费用与收费</a:t>
            </a:r>
            <a:endParaRPr lang="zh-CN" altLang="en-US" sz="1600" dirty="0" smtClean="0"/>
          </a:p>
        </p:txBody>
      </p:sp>
      <p:sp>
        <p:nvSpPr>
          <p:cNvPr id="11" name="AutoShape 4"/>
          <p:cNvSpPr>
            <a:spLocks noChangeArrowheads="1"/>
          </p:cNvSpPr>
          <p:nvPr/>
        </p:nvSpPr>
        <p:spPr bwMode="auto">
          <a:xfrm>
            <a:off x="805780" y="2492896"/>
            <a:ext cx="3838228" cy="381642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前端收费：销售佣金与其它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后期附加费用：退保手续费或递延销售费用</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定期费用：年度</a:t>
            </a:r>
            <a:r>
              <a:rPr kumimoji="1" lang="en-US" altLang="zh-CN" dirty="0" smtClean="0">
                <a:latin typeface="Times New Roman" pitchFamily="18" charset="0"/>
                <a:ea typeface="华文中宋" pitchFamily="2" charset="-122"/>
              </a:rPr>
              <a:t>/</a:t>
            </a:r>
            <a:r>
              <a:rPr kumimoji="1" lang="zh-CN" altLang="en-US" dirty="0" smtClean="0">
                <a:latin typeface="Times New Roman" pitchFamily="18" charset="0"/>
                <a:ea typeface="华文中宋" pitchFamily="2" charset="-122"/>
              </a:rPr>
              <a:t>月度管理费</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服务费</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死亡率和费用风险收费：变额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投资管理费：变额</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1503264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48</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年金</a:t>
            </a:r>
            <a:endParaRPr lang="zh-CN" altLang="en-US" dirty="0"/>
          </a:p>
        </p:txBody>
      </p:sp>
      <p:sp>
        <p:nvSpPr>
          <p:cNvPr id="10" name="内容占位符 5"/>
          <p:cNvSpPr>
            <a:spLocks noGrp="1"/>
          </p:cNvSpPr>
          <p:nvPr>
            <p:ph sz="half" idx="1"/>
          </p:nvPr>
        </p:nvSpPr>
        <p:spPr>
          <a:xfrm>
            <a:off x="691952" y="1484784"/>
            <a:ext cx="3231976" cy="783704"/>
          </a:xfrm>
        </p:spPr>
        <p:txBody>
          <a:bodyPr>
            <a:noAutofit/>
          </a:bodyPr>
          <a:lstStyle/>
          <a:p>
            <a:pPr marL="0" indent="0">
              <a:lnSpc>
                <a:spcPct val="160000"/>
              </a:lnSpc>
              <a:buNone/>
            </a:pPr>
            <a:r>
              <a:rPr lang="zh-CN" altLang="en-US" sz="2800" dirty="0" smtClean="0"/>
              <a:t>年金给付选择权</a:t>
            </a:r>
            <a:endParaRPr lang="zh-CN" altLang="en-US" sz="1600" dirty="0" smtClean="0"/>
          </a:p>
        </p:txBody>
      </p:sp>
      <p:sp>
        <p:nvSpPr>
          <p:cNvPr id="11" name="AutoShape 4"/>
          <p:cNvSpPr>
            <a:spLocks noChangeArrowheads="1"/>
          </p:cNvSpPr>
          <p:nvPr/>
        </p:nvSpPr>
        <p:spPr bwMode="auto">
          <a:xfrm>
            <a:off x="805780" y="2492896"/>
            <a:ext cx="3838228" cy="381642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一次性支付</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固定期间选择权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固定金额选择权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终身年金</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a:latin typeface="Times New Roman" pitchFamily="18" charset="0"/>
                <a:ea typeface="华文中宋" pitchFamily="2" charset="-122"/>
              </a:rPr>
              <a:t>纯粹终身</a:t>
            </a:r>
            <a:r>
              <a:rPr kumimoji="1" lang="zh-CN" altLang="en-US" dirty="0" smtClean="0">
                <a:latin typeface="Times New Roman" pitchFamily="18" charset="0"/>
                <a:ea typeface="华文中宋" pitchFamily="2" charset="-122"/>
              </a:rPr>
              <a:t>年金</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a:latin typeface="Times New Roman" pitchFamily="18" charset="0"/>
                <a:ea typeface="华文中宋" pitchFamily="2" charset="-122"/>
              </a:rPr>
              <a:t>联合及最后生存者终身</a:t>
            </a:r>
            <a:r>
              <a:rPr kumimoji="1" lang="zh-CN" altLang="en-US" dirty="0" smtClean="0">
                <a:latin typeface="Times New Roman" pitchFamily="18" charset="0"/>
                <a:ea typeface="华文中宋" pitchFamily="2" charset="-122"/>
              </a:rPr>
              <a:t>年金</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a:latin typeface="Times New Roman" pitchFamily="18" charset="0"/>
                <a:ea typeface="华文中宋" pitchFamily="2" charset="-122"/>
              </a:rPr>
              <a:t>固定期间终身</a:t>
            </a:r>
            <a:r>
              <a:rPr kumimoji="1" lang="zh-CN" altLang="en-US" dirty="0" smtClean="0">
                <a:latin typeface="Times New Roman" pitchFamily="18" charset="0"/>
                <a:ea typeface="华文中宋" pitchFamily="2" charset="-122"/>
              </a:rPr>
              <a:t>年金</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a:latin typeface="Times New Roman" pitchFamily="18" charset="0"/>
                <a:ea typeface="华文中宋" pitchFamily="2" charset="-122"/>
              </a:rPr>
              <a:t>偿还式终身年金</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812997" y="2492895"/>
            <a:ext cx="3838228" cy="244827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本</a:t>
            </a:r>
            <a:r>
              <a:rPr kumimoji="1" lang="zh-CN" altLang="en-US" dirty="0" smtClean="0">
                <a:latin typeface="Times New Roman" pitchFamily="18" charset="0"/>
                <a:ea typeface="华文中宋" pitchFamily="2" charset="-122"/>
              </a:rPr>
              <a:t>金额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累积期间</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利率</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给付次数和时点</a:t>
            </a:r>
            <a:endParaRPr kumimoji="1" lang="en-US" altLang="zh-CN" dirty="0" smtClean="0">
              <a:latin typeface="Times New Roman" pitchFamily="18" charset="0"/>
              <a:ea typeface="华文中宋" pitchFamily="2" charset="-122"/>
            </a:endParaRPr>
          </a:p>
          <a:p>
            <a:pPr lvl="1">
              <a:lnSpc>
                <a:spcPct val="150000"/>
              </a:lnSpc>
            </a:pP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endParaRPr kumimoji="1" lang="en-US" altLang="zh-CN" dirty="0" smtClean="0">
              <a:latin typeface="Times New Roman" pitchFamily="18" charset="0"/>
              <a:ea typeface="华文中宋" pitchFamily="2" charset="-122"/>
            </a:endParaRPr>
          </a:p>
        </p:txBody>
      </p:sp>
      <p:sp>
        <p:nvSpPr>
          <p:cNvPr id="13" name="内容占位符 5"/>
          <p:cNvSpPr>
            <a:spLocks noGrp="1"/>
          </p:cNvSpPr>
          <p:nvPr>
            <p:ph sz="half" idx="1"/>
          </p:nvPr>
        </p:nvSpPr>
        <p:spPr>
          <a:xfrm>
            <a:off x="4782623" y="1556792"/>
            <a:ext cx="3231976" cy="783704"/>
          </a:xfrm>
        </p:spPr>
        <p:txBody>
          <a:bodyPr>
            <a:noAutofit/>
          </a:bodyPr>
          <a:lstStyle/>
          <a:p>
            <a:pPr marL="0" indent="0">
              <a:lnSpc>
                <a:spcPct val="160000"/>
              </a:lnSpc>
              <a:buNone/>
            </a:pPr>
            <a:r>
              <a:rPr lang="zh-CN" altLang="en-US" sz="2800" dirty="0" smtClean="0"/>
              <a:t>影响年金的因素</a:t>
            </a:r>
            <a:endParaRPr lang="zh-CN" altLang="en-US" sz="1600" dirty="0" smtClean="0"/>
          </a:p>
        </p:txBody>
      </p:sp>
    </p:spTree>
    <p:extLst>
      <p:ext uri="{BB962C8B-B14F-4D97-AF65-F5344CB8AC3E}">
        <p14:creationId xmlns:p14="http://schemas.microsoft.com/office/powerpoint/2010/main" val="27136322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49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①</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①</a:t>
            </a:r>
            <a:r>
              <a:rPr lang="zh-CN" altLang="en-US" dirty="0" smtClean="0"/>
              <a:t>   年金</a:t>
            </a:r>
            <a:endParaRPr lang="zh-CN" altLang="en-US" dirty="0"/>
          </a:p>
        </p:txBody>
      </p:sp>
      <p:sp>
        <p:nvSpPr>
          <p:cNvPr id="10" name="内容占位符 5"/>
          <p:cNvSpPr>
            <a:spLocks noGrp="1"/>
          </p:cNvSpPr>
          <p:nvPr>
            <p:ph sz="half" idx="1"/>
          </p:nvPr>
        </p:nvSpPr>
        <p:spPr>
          <a:xfrm>
            <a:off x="691952" y="1484784"/>
            <a:ext cx="4960168" cy="783704"/>
          </a:xfrm>
        </p:spPr>
        <p:txBody>
          <a:bodyPr>
            <a:noAutofit/>
          </a:bodyPr>
          <a:lstStyle/>
          <a:p>
            <a:pPr marL="0" indent="0">
              <a:lnSpc>
                <a:spcPct val="160000"/>
              </a:lnSpc>
              <a:buNone/>
            </a:pPr>
            <a:r>
              <a:rPr lang="zh-CN" altLang="en-US" sz="2800" dirty="0" smtClean="0"/>
              <a:t>个人退休储蓄计划</a:t>
            </a:r>
            <a:r>
              <a:rPr lang="en-US" altLang="zh-CN" sz="2800" dirty="0" smtClean="0"/>
              <a:t>IRA</a:t>
            </a:r>
            <a:r>
              <a:rPr lang="zh-CN" altLang="en-US" sz="2800" dirty="0" smtClean="0"/>
              <a:t> </a:t>
            </a:r>
            <a:endParaRPr lang="zh-CN" altLang="en-US" sz="1600" dirty="0" smtClean="0"/>
          </a:p>
        </p:txBody>
      </p:sp>
      <p:sp>
        <p:nvSpPr>
          <p:cNvPr id="11" name="AutoShape 4"/>
          <p:cNvSpPr>
            <a:spLocks noChangeArrowheads="1"/>
          </p:cNvSpPr>
          <p:nvPr/>
        </p:nvSpPr>
        <p:spPr bwMode="auto">
          <a:xfrm>
            <a:off x="805780" y="2492897"/>
            <a:ext cx="3838228" cy="2448272"/>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传统</a:t>
            </a:r>
            <a:r>
              <a:rPr kumimoji="1" lang="en-US" altLang="zh-CN" dirty="0" smtClean="0">
                <a:latin typeface="Times New Roman" pitchFamily="18" charset="0"/>
                <a:ea typeface="华文中宋" pitchFamily="2" charset="-122"/>
              </a:rPr>
              <a:t>IRA</a:t>
            </a:r>
            <a:r>
              <a:rPr kumimoji="1" lang="zh-CN" altLang="en-US" dirty="0" smtClean="0">
                <a:latin typeface="Times New Roman" pitchFamily="18" charset="0"/>
                <a:ea typeface="华文中宋" pitchFamily="2" charset="-122"/>
              </a:rPr>
              <a:t>：缴费免税，投资收益的税收递延至提取时</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罗</a:t>
            </a:r>
            <a:r>
              <a:rPr kumimoji="1" lang="zh-CN" altLang="en-US" dirty="0" smtClean="0">
                <a:latin typeface="Times New Roman" pitchFamily="18" charset="0"/>
                <a:ea typeface="华文中宋" pitchFamily="2" charset="-122"/>
              </a:rPr>
              <a:t>斯</a:t>
            </a:r>
            <a:r>
              <a:rPr kumimoji="1" lang="en-US" altLang="zh-CN" dirty="0" smtClean="0">
                <a:latin typeface="Times New Roman" pitchFamily="18" charset="0"/>
                <a:ea typeface="华文中宋" pitchFamily="2" charset="-122"/>
              </a:rPr>
              <a:t>IRA</a:t>
            </a:r>
            <a:r>
              <a:rPr kumimoji="1" lang="zh-CN" altLang="en-US" dirty="0" smtClean="0">
                <a:latin typeface="Times New Roman" pitchFamily="18" charset="0"/>
                <a:ea typeface="华文中宋" pitchFamily="2" charset="-122"/>
              </a:rPr>
              <a:t>：缴费不免税，提取时免税</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3531389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6876256" y="0"/>
            <a:ext cx="1810544" cy="390674"/>
          </a:xfrm>
        </p:spPr>
        <p:txBody>
          <a:bodyPr>
            <a:normAutofit/>
          </a:bodyPr>
          <a:lstStyle/>
          <a:p>
            <a:pPr algn="r"/>
            <a:r>
              <a:rPr lang="zh-CN" altLang="en-US" sz="1200" dirty="0" smtClean="0"/>
              <a:t>一：保险基本原理</a:t>
            </a:r>
            <a:endParaRPr lang="zh-CN" altLang="en-US" sz="1200" dirty="0"/>
          </a:p>
        </p:txBody>
      </p:sp>
      <p:sp>
        <p:nvSpPr>
          <p:cNvPr id="6" name="内容占位符 5"/>
          <p:cNvSpPr>
            <a:spLocks noGrp="1"/>
          </p:cNvSpPr>
          <p:nvPr>
            <p:ph sz="half" idx="1"/>
          </p:nvPr>
        </p:nvSpPr>
        <p:spPr>
          <a:xfrm>
            <a:off x="457200" y="1844825"/>
            <a:ext cx="7859216" cy="3528392"/>
          </a:xfrm>
        </p:spPr>
        <p:txBody>
          <a:bodyPr>
            <a:noAutofit/>
          </a:bodyPr>
          <a:lstStyle/>
          <a:p>
            <a:pPr marL="0" indent="0">
              <a:buNone/>
            </a:pPr>
            <a:endParaRPr lang="en-US" altLang="zh-CN" sz="2400" dirty="0" smtClean="0"/>
          </a:p>
          <a:p>
            <a:pPr marL="514350" indent="-514350">
              <a:buFont typeface="+mj-ea"/>
              <a:buAutoNum type="circleNumDbPlain"/>
            </a:pPr>
            <a:r>
              <a:rPr lang="zh-CN" altLang="en-US" sz="2400" dirty="0" smtClean="0"/>
              <a:t>风险与保险</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人寿与健康保险业</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保险合同</a:t>
            </a:r>
            <a:endParaRPr lang="en-US" altLang="zh-CN" sz="2400" dirty="0" smtClean="0"/>
          </a:p>
          <a:p>
            <a:pPr marL="514350" indent="-514350">
              <a:buFont typeface="+mj-ea"/>
              <a:buAutoNum type="circleNumDbPlain"/>
            </a:pPr>
            <a:endParaRPr lang="en-US" altLang="zh-CN" sz="2400" dirty="0" smtClean="0"/>
          </a:p>
          <a:p>
            <a:pPr marL="514350" indent="-514350">
              <a:buFont typeface="+mj-ea"/>
              <a:buAutoNum type="circleNumDbPlain"/>
            </a:pPr>
            <a:r>
              <a:rPr lang="zh-CN" altLang="en-US" sz="2400" dirty="0" smtClean="0"/>
              <a:t>财务设计</a:t>
            </a:r>
            <a:endParaRPr lang="zh-CN" altLang="en-US" sz="24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a:t>
            </a:fld>
            <a:endParaRPr lang="zh-CN" altLang="en-US" dirty="0"/>
          </a:p>
        </p:txBody>
      </p:sp>
      <p:sp>
        <p:nvSpPr>
          <p:cNvPr id="7" name="标题 4"/>
          <p:cNvSpPr txBox="1">
            <a:spLocks/>
          </p:cNvSpPr>
          <p:nvPr/>
        </p:nvSpPr>
        <p:spPr>
          <a:xfrm>
            <a:off x="457200" y="704088"/>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zh-CN" altLang="en-US" dirty="0"/>
              <a:t>第一部分：保险</a:t>
            </a:r>
            <a:r>
              <a:rPr lang="zh-CN" altLang="en-US" dirty="0" smtClean="0"/>
              <a:t>基本原理</a:t>
            </a:r>
            <a:endParaRPr lang="zh-CN" altLang="en-US" dirty="0"/>
          </a:p>
        </p:txBody>
      </p:sp>
    </p:spTree>
    <p:extLst>
      <p:ext uri="{BB962C8B-B14F-4D97-AF65-F5344CB8AC3E}">
        <p14:creationId xmlns:p14="http://schemas.microsoft.com/office/powerpoint/2010/main" val="4903126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a:t>
            </a:r>
            <a:r>
              <a:rPr lang="zh-CN" altLang="en-US" dirty="0"/>
              <a:t>团</a:t>
            </a:r>
            <a:r>
              <a:rPr lang="zh-CN" altLang="en-US" dirty="0" smtClean="0"/>
              <a:t>险原理</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团险：</a:t>
            </a:r>
            <a:r>
              <a:rPr lang="zh-CN" altLang="en-US" sz="1800" dirty="0" smtClean="0"/>
              <a:t>用一份保险合同为一群人提供人寿或健康保险保障</a:t>
            </a:r>
            <a:endParaRPr lang="zh-CN" altLang="en-US" sz="1600" dirty="0" smtClean="0"/>
          </a:p>
        </p:txBody>
      </p:sp>
      <p:sp>
        <p:nvSpPr>
          <p:cNvPr id="11" name="AutoShape 4"/>
          <p:cNvSpPr>
            <a:spLocks noChangeArrowheads="1"/>
          </p:cNvSpPr>
          <p:nvPr/>
        </p:nvSpPr>
        <p:spPr bwMode="auto">
          <a:xfrm>
            <a:off x="980245" y="2492896"/>
            <a:ext cx="2655651" cy="345638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团体被保险人</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团</a:t>
            </a:r>
            <a:r>
              <a:rPr kumimoji="1" lang="zh-CN" altLang="en-US" dirty="0" smtClean="0">
                <a:latin typeface="Times New Roman" pitchFamily="18" charset="0"/>
                <a:ea typeface="华文中宋" pitchFamily="2" charset="-122"/>
              </a:rPr>
              <a:t>险保单持有人</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团险主合同</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保险</a:t>
            </a:r>
            <a:r>
              <a:rPr kumimoji="1" lang="zh-CN" altLang="en-US" dirty="0" smtClean="0">
                <a:latin typeface="Times New Roman" pitchFamily="18" charset="0"/>
                <a:ea typeface="华文中宋" pitchFamily="2" charset="-122"/>
              </a:rPr>
              <a:t>凭证</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凭证持有人</a:t>
            </a:r>
            <a:endParaRPr kumimoji="1" lang="en-US" altLang="zh-CN" dirty="0" smtClean="0">
              <a:latin typeface="Times New Roman" pitchFamily="18" charset="0"/>
              <a:ea typeface="华文中宋" pitchFamily="2" charset="-122"/>
            </a:endParaRPr>
          </a:p>
          <a:p>
            <a:pPr>
              <a:lnSpc>
                <a:spcPct val="150000"/>
              </a:lnSpc>
            </a:pPr>
            <a:endParaRPr kumimoji="1" lang="en-US" altLang="zh-CN" sz="1400" dirty="0" smtClean="0">
              <a:latin typeface="Times New Roman" pitchFamily="18" charset="0"/>
              <a:ea typeface="华文中宋" pitchFamily="2" charset="-122"/>
            </a:endParaRPr>
          </a:p>
        </p:txBody>
      </p:sp>
      <p:sp>
        <p:nvSpPr>
          <p:cNvPr id="12" name="AutoShape 4"/>
          <p:cNvSpPr>
            <a:spLocks noChangeArrowheads="1"/>
          </p:cNvSpPr>
          <p:nvPr/>
        </p:nvSpPr>
        <p:spPr bwMode="auto">
          <a:xfrm>
            <a:off x="5034497" y="2492896"/>
            <a:ext cx="3489298" cy="345638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被保险人：</a:t>
            </a:r>
            <a:r>
              <a:rPr kumimoji="1" lang="zh-CN" altLang="en-US" sz="1400" dirty="0" smtClean="0">
                <a:latin typeface="Times New Roman" pitchFamily="18" charset="0"/>
                <a:ea typeface="华文中宋" pitchFamily="2" charset="-122"/>
              </a:rPr>
              <a:t>保险凭证，凭证持有人</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资格要求：</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sz="1400" dirty="0" smtClean="0">
                <a:latin typeface="Times New Roman" pitchFamily="18" charset="0"/>
                <a:ea typeface="华文中宋" pitchFamily="2" charset="-122"/>
              </a:rPr>
              <a:t>在职工作条款：生效日在职</a:t>
            </a:r>
            <a:endParaRPr kumimoji="1" lang="en-US" altLang="zh-CN" sz="1400"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sz="1400" dirty="0">
                <a:latin typeface="Times New Roman" pitchFamily="18" charset="0"/>
                <a:ea typeface="华文中宋" pitchFamily="2" charset="-122"/>
              </a:rPr>
              <a:t>观察</a:t>
            </a:r>
            <a:r>
              <a:rPr kumimoji="1" lang="zh-CN" altLang="en-US" sz="1400" dirty="0" smtClean="0">
                <a:latin typeface="Times New Roman" pitchFamily="18" charset="0"/>
                <a:ea typeface="华文中宋" pitchFamily="2" charset="-122"/>
              </a:rPr>
              <a:t>期：新成员</a:t>
            </a:r>
            <a:r>
              <a:rPr kumimoji="1" lang="en-US" altLang="zh-CN" sz="1400" dirty="0" smtClean="0">
                <a:latin typeface="Times New Roman" pitchFamily="18" charset="0"/>
                <a:ea typeface="华文中宋" pitchFamily="2" charset="-122"/>
              </a:rPr>
              <a:t>1-6</a:t>
            </a:r>
            <a:r>
              <a:rPr kumimoji="1" lang="zh-CN" altLang="en-US" sz="1400" dirty="0" smtClean="0">
                <a:latin typeface="Times New Roman" pitchFamily="18" charset="0"/>
                <a:ea typeface="华文中宋" pitchFamily="2" charset="-122"/>
              </a:rPr>
              <a:t>个月</a:t>
            </a:r>
            <a:endParaRPr kumimoji="1" lang="en-US" altLang="zh-CN" sz="1400"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sz="1400" dirty="0">
                <a:latin typeface="Times New Roman" pitchFamily="18" charset="0"/>
                <a:ea typeface="华文中宋" pitchFamily="2" charset="-122"/>
              </a:rPr>
              <a:t>准入</a:t>
            </a:r>
            <a:r>
              <a:rPr kumimoji="1" lang="zh-CN" altLang="en-US" sz="1400" dirty="0" smtClean="0">
                <a:latin typeface="Times New Roman" pitchFamily="18" charset="0"/>
                <a:ea typeface="华文中宋" pitchFamily="2" charset="-122"/>
              </a:rPr>
              <a:t>期：雇员签署书面授权书</a:t>
            </a:r>
            <a:endParaRPr kumimoji="1" lang="en-US" altLang="zh-CN" sz="14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22187181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a:t>
            </a:r>
            <a:r>
              <a:rPr lang="zh-CN" altLang="en-US" dirty="0"/>
              <a:t>团险原理</a:t>
            </a:r>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团险核保</a:t>
            </a:r>
            <a:endParaRPr lang="zh-CN" altLang="en-US" sz="1600" dirty="0" smtClean="0"/>
          </a:p>
        </p:txBody>
      </p:sp>
      <p:sp>
        <p:nvSpPr>
          <p:cNvPr id="11" name="AutoShape 4"/>
          <p:cNvSpPr>
            <a:spLocks noChangeArrowheads="1"/>
          </p:cNvSpPr>
          <p:nvPr/>
        </p:nvSpPr>
        <p:spPr bwMode="auto">
          <a:xfrm>
            <a:off x="805780" y="2492896"/>
            <a:ext cx="5926460" cy="345638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团队存在的原因：为购买保险以外的原因成立</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团体的规模</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团体新成员的加入：稳定的新成员加入</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团体的稳定性</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参保</a:t>
            </a:r>
            <a:r>
              <a:rPr kumimoji="1" lang="zh-CN" altLang="en-US" dirty="0" smtClean="0">
                <a:latin typeface="Times New Roman" pitchFamily="18" charset="0"/>
                <a:ea typeface="华文中宋" pitchFamily="2" charset="-122"/>
              </a:rPr>
              <a:t>率：合格团体成员</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给付水平的确定</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企业的性质：工作种类</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317488127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52</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②</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②</a:t>
            </a:r>
            <a:r>
              <a:rPr lang="zh-CN" altLang="en-US" dirty="0" smtClean="0"/>
              <a:t>   </a:t>
            </a:r>
            <a:r>
              <a:rPr lang="zh-CN" altLang="en-US" dirty="0"/>
              <a:t>团险原理</a:t>
            </a:r>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团险保费</a:t>
            </a:r>
            <a:endParaRPr lang="zh-CN" altLang="en-US" sz="1600" dirty="0" smtClean="0"/>
          </a:p>
        </p:txBody>
      </p:sp>
      <p:sp>
        <p:nvSpPr>
          <p:cNvPr id="11" name="AutoShape 4"/>
          <p:cNvSpPr>
            <a:spLocks noChangeArrowheads="1"/>
          </p:cNvSpPr>
          <p:nvPr/>
        </p:nvSpPr>
        <p:spPr bwMode="auto">
          <a:xfrm>
            <a:off x="805780" y="2492897"/>
            <a:ext cx="3334172" cy="295232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成本：</a:t>
            </a:r>
            <a:r>
              <a:rPr kumimoji="1" lang="zh-CN" altLang="en-US" sz="1400" dirty="0" smtClean="0">
                <a:latin typeface="Times New Roman" pitchFamily="18" charset="0"/>
                <a:ea typeface="华文中宋" pitchFamily="2" charset="-122"/>
              </a:rPr>
              <a:t>保险金成本；管理成本</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每年重新计算</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手册费率法</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经验费率法</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混合费率法</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471671"/>
            <a:ext cx="3334172" cy="196544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保费缴付：每月参保人员</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保费退还：经验退费</a:t>
            </a:r>
            <a:endParaRPr kumimoji="1" lang="en-US" altLang="zh-CN" dirty="0" smtClean="0">
              <a:latin typeface="Times New Roman" pitchFamily="18" charset="0"/>
              <a:ea typeface="华文中宋" pitchFamily="2" charset="-122"/>
            </a:endParaRPr>
          </a:p>
          <a:p>
            <a:pPr>
              <a:lnSpc>
                <a:spcPct val="150000"/>
              </a:lnSpc>
            </a:pP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0928179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53</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③</a:t>
            </a:r>
            <a:r>
              <a:rPr lang="zh-CN" altLang="en-US" dirty="0" smtClean="0"/>
              <a:t>   </a:t>
            </a:r>
            <a:r>
              <a:rPr lang="zh-CN" altLang="en-US" dirty="0"/>
              <a:t>团</a:t>
            </a:r>
            <a:r>
              <a:rPr lang="zh-CN" altLang="en-US" dirty="0" smtClean="0"/>
              <a:t>险寿险与退休计划</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团险</a:t>
            </a:r>
            <a:r>
              <a:rPr lang="zh-CN" altLang="en-US" sz="2800" dirty="0"/>
              <a:t>寿险</a:t>
            </a:r>
            <a:endParaRPr lang="zh-CN" altLang="en-US" sz="1600" dirty="0" smtClean="0"/>
          </a:p>
        </p:txBody>
      </p:sp>
      <p:sp>
        <p:nvSpPr>
          <p:cNvPr id="11" name="AutoShape 4"/>
          <p:cNvSpPr>
            <a:spLocks noChangeArrowheads="1"/>
          </p:cNvSpPr>
          <p:nvPr/>
        </p:nvSpPr>
        <p:spPr bwMode="auto">
          <a:xfrm>
            <a:off x="805780" y="2492896"/>
            <a:ext cx="3334172" cy="367240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团险条款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宽限期：</a:t>
            </a:r>
            <a:r>
              <a:rPr kumimoji="1" lang="zh-CN" altLang="en-US" sz="1400" dirty="0" smtClean="0">
                <a:latin typeface="Times New Roman" pitchFamily="18" charset="0"/>
                <a:ea typeface="华文中宋" pitchFamily="2" charset="-122"/>
              </a:rPr>
              <a:t>宽限期内的保障缴费</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不可抗辩条款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受益人指定成员指定</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随同</a:t>
            </a:r>
            <a:r>
              <a:rPr kumimoji="1" lang="zh-CN" altLang="en-US" dirty="0" smtClean="0">
                <a:latin typeface="Times New Roman" pitchFamily="18" charset="0"/>
                <a:ea typeface="华文中宋" pitchFamily="2" charset="-122"/>
              </a:rPr>
              <a:t>性条款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年龄误告：追溯保险费</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保险金给付选择权</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471671"/>
            <a:ext cx="3334172" cy="405367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团体寿险计划</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团体定期寿险</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意外死亡及全残保险</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团体现金价值寿险</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团体缴清计划</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均衡保费终身寿险计划</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团体万能寿险计划</a:t>
            </a:r>
            <a:endParaRPr kumimoji="1" lang="en-US" altLang="zh-CN" dirty="0" smtClean="0">
              <a:latin typeface="Times New Roman" pitchFamily="18" charset="0"/>
              <a:ea typeface="华文中宋" pitchFamily="2" charset="-122"/>
            </a:endParaRPr>
          </a:p>
          <a:p>
            <a:pPr marL="400050" indent="-400050">
              <a:lnSpc>
                <a:spcPct val="150000"/>
              </a:lnSpc>
              <a:buFont typeface="Wingdings" pitchFamily="2" charset="2"/>
              <a:buChar char="Ø"/>
            </a:pPr>
            <a:r>
              <a:rPr kumimoji="1" lang="zh-CN" altLang="en-US" dirty="0" smtClean="0">
                <a:latin typeface="Times New Roman" pitchFamily="18" charset="0"/>
                <a:ea typeface="华文中宋" pitchFamily="2" charset="-122"/>
              </a:rPr>
              <a:t>团体债权人寿险</a:t>
            </a:r>
            <a:endParaRPr kumimoji="1" lang="en-US" altLang="zh-CN" dirty="0" smtClean="0">
              <a:latin typeface="Times New Roman" pitchFamily="18" charset="0"/>
              <a:ea typeface="华文中宋" pitchFamily="2" charset="-122"/>
            </a:endParaRPr>
          </a:p>
          <a:p>
            <a:pPr>
              <a:lnSpc>
                <a:spcPct val="150000"/>
              </a:lnSpc>
            </a:pP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53965763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54</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③</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③</a:t>
            </a:r>
            <a:r>
              <a:rPr lang="zh-CN" altLang="en-US" dirty="0" smtClean="0"/>
              <a:t>   </a:t>
            </a:r>
            <a:r>
              <a:rPr lang="zh-CN" altLang="en-US" dirty="0"/>
              <a:t>团</a:t>
            </a:r>
            <a:r>
              <a:rPr lang="zh-CN" altLang="en-US" dirty="0" smtClean="0"/>
              <a:t>险寿险与退休计划</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团险退休计划</a:t>
            </a:r>
            <a:endParaRPr lang="zh-CN" altLang="en-US" sz="1600" dirty="0" smtClean="0"/>
          </a:p>
        </p:txBody>
      </p:sp>
      <p:sp>
        <p:nvSpPr>
          <p:cNvPr id="11" name="AutoShape 4"/>
          <p:cNvSpPr>
            <a:spLocks noChangeArrowheads="1"/>
          </p:cNvSpPr>
          <p:nvPr/>
        </p:nvSpPr>
        <p:spPr bwMode="auto">
          <a:xfrm>
            <a:off x="805780" y="2492896"/>
            <a:ext cx="3334172" cy="403244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组成要素</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退休储蓄计划</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保障、资格、参加和既得受领权要求</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给付公式：确定给付公式；确定缴费公式</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计划管理</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资金运用方式</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471671"/>
            <a:ext cx="3334172" cy="333359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a:latin typeface="Times New Roman" pitchFamily="18" charset="0"/>
                <a:ea typeface="华文中宋" pitchFamily="2" charset="-122"/>
              </a:rPr>
              <a:t>退休</a:t>
            </a:r>
            <a:r>
              <a:rPr kumimoji="1" lang="zh-CN" altLang="en-US" dirty="0" smtClean="0">
                <a:latin typeface="Times New Roman" pitchFamily="18" charset="0"/>
                <a:ea typeface="华文中宋" pitchFamily="2" charset="-122"/>
              </a:rPr>
              <a:t>计划类型</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确定给付养老金计划</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储蓄计划</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利润分享计划</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股票激励计划</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团体万能寿险计划</a:t>
            </a:r>
            <a:endParaRPr kumimoji="1" lang="en-US" altLang="zh-CN" dirty="0" smtClean="0">
              <a:latin typeface="Times New Roman" pitchFamily="18" charset="0"/>
              <a:ea typeface="华文中宋" pitchFamily="2" charset="-122"/>
            </a:endParaRPr>
          </a:p>
          <a:p>
            <a:pPr marL="400050" indent="-400050">
              <a:lnSpc>
                <a:spcPct val="150000"/>
              </a:lnSpc>
              <a:buFont typeface="Wingdings" pitchFamily="2" charset="2"/>
              <a:buChar char="Ø"/>
            </a:pPr>
            <a:r>
              <a:rPr kumimoji="1" lang="zh-CN" altLang="en-US" dirty="0" smtClean="0">
                <a:latin typeface="Times New Roman" pitchFamily="18" charset="0"/>
                <a:ea typeface="华文中宋" pitchFamily="2" charset="-122"/>
              </a:rPr>
              <a:t>团体债权人寿险</a:t>
            </a:r>
            <a:endParaRPr kumimoji="1" lang="en-US" altLang="zh-CN" dirty="0" smtClean="0">
              <a:latin typeface="Times New Roman" pitchFamily="18" charset="0"/>
              <a:ea typeface="华文中宋" pitchFamily="2" charset="-122"/>
            </a:endParaRPr>
          </a:p>
          <a:p>
            <a:pPr>
              <a:lnSpc>
                <a:spcPct val="150000"/>
              </a:lnSpc>
            </a:pPr>
            <a:endParaRPr kumimoji="1" lang="en-US" altLang="zh-CN" dirty="0" smtClean="0">
              <a:latin typeface="Times New Roman" pitchFamily="18" charset="0"/>
              <a:ea typeface="华文中宋" pitchFamily="2" charset="-122"/>
            </a:endParaRPr>
          </a:p>
        </p:txBody>
      </p:sp>
      <p:sp>
        <p:nvSpPr>
          <p:cNvPr id="13" name="AutoShape 4"/>
          <p:cNvSpPr>
            <a:spLocks noChangeArrowheads="1"/>
          </p:cNvSpPr>
          <p:nvPr/>
        </p:nvSpPr>
        <p:spPr bwMode="auto">
          <a:xfrm>
            <a:off x="4447356" y="5949280"/>
            <a:ext cx="3334172" cy="72008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政府退休计划</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420179272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55</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a:t>
            </a:r>
            <a:r>
              <a:rPr lang="zh-CN" altLang="en-US" sz="1200" dirty="0"/>
              <a:t>④</a:t>
            </a:r>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④   健康保险</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医疗费用保障：</a:t>
            </a:r>
            <a:r>
              <a:rPr lang="zh-CN" altLang="en-US" sz="1800" dirty="0" smtClean="0"/>
              <a:t>为治疗疾病和伤害所发生的费用提供给付</a:t>
            </a:r>
            <a:endParaRPr lang="zh-CN" altLang="en-US" sz="1100" dirty="0" smtClean="0"/>
          </a:p>
        </p:txBody>
      </p:sp>
      <p:sp>
        <p:nvSpPr>
          <p:cNvPr id="14" name="内容占位符 5"/>
          <p:cNvSpPr>
            <a:spLocks noGrp="1"/>
          </p:cNvSpPr>
          <p:nvPr>
            <p:ph sz="half" idx="1"/>
          </p:nvPr>
        </p:nvSpPr>
        <p:spPr>
          <a:xfrm>
            <a:off x="691952" y="2573288"/>
            <a:ext cx="7768480" cy="783704"/>
          </a:xfrm>
        </p:spPr>
        <p:txBody>
          <a:bodyPr>
            <a:noAutofit/>
          </a:bodyPr>
          <a:lstStyle/>
          <a:p>
            <a:pPr marL="0" indent="0">
              <a:lnSpc>
                <a:spcPct val="160000"/>
              </a:lnSpc>
              <a:buNone/>
            </a:pPr>
            <a:r>
              <a:rPr lang="zh-CN" altLang="en-US" sz="2800" dirty="0" smtClean="0"/>
              <a:t>失能收入损失保障：</a:t>
            </a:r>
            <a:r>
              <a:rPr lang="zh-CN" altLang="en-US" sz="1800" dirty="0" smtClean="0"/>
              <a:t>因疾病或伤害而不能工作时提供收入替代给付</a:t>
            </a:r>
            <a:endParaRPr lang="zh-CN" altLang="en-US" sz="1100" dirty="0" smtClean="0"/>
          </a:p>
        </p:txBody>
      </p:sp>
      <p:sp>
        <p:nvSpPr>
          <p:cNvPr id="15" name="内容占位符 5"/>
          <p:cNvSpPr>
            <a:spLocks noGrp="1"/>
          </p:cNvSpPr>
          <p:nvPr>
            <p:ph sz="half" idx="1"/>
          </p:nvPr>
        </p:nvSpPr>
        <p:spPr>
          <a:xfrm>
            <a:off x="683568" y="4085456"/>
            <a:ext cx="7768480" cy="783704"/>
          </a:xfrm>
        </p:spPr>
        <p:txBody>
          <a:bodyPr>
            <a:noAutofit/>
          </a:bodyPr>
          <a:lstStyle/>
          <a:p>
            <a:pPr marL="0" indent="0">
              <a:lnSpc>
                <a:spcPct val="160000"/>
              </a:lnSpc>
              <a:buNone/>
            </a:pPr>
            <a:r>
              <a:rPr lang="zh-CN" altLang="en-US" sz="2800" dirty="0" smtClean="0"/>
              <a:t>长期护理保障：</a:t>
            </a:r>
            <a:r>
              <a:rPr lang="zh-CN" altLang="en-US" sz="1800" dirty="0" smtClean="0"/>
              <a:t>需要接受持续护理的人提供医疗和其他服务给付</a:t>
            </a:r>
            <a:endParaRPr lang="zh-CN" altLang="en-US" sz="1100" dirty="0" smtClean="0"/>
          </a:p>
        </p:txBody>
      </p:sp>
    </p:spTree>
    <p:extLst>
      <p:ext uri="{BB962C8B-B14F-4D97-AF65-F5344CB8AC3E}">
        <p14:creationId xmlns:p14="http://schemas.microsoft.com/office/powerpoint/2010/main" val="203085198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④</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④   健康保险</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医疗费</a:t>
            </a:r>
            <a:r>
              <a:rPr lang="zh-CN" altLang="en-US" sz="2800" dirty="0"/>
              <a:t>用保障：</a:t>
            </a:r>
            <a:r>
              <a:rPr lang="zh-CN" altLang="en-US" sz="1600" dirty="0"/>
              <a:t>三种形式</a:t>
            </a:r>
          </a:p>
          <a:p>
            <a:pPr marL="0" indent="0">
              <a:lnSpc>
                <a:spcPct val="160000"/>
              </a:lnSpc>
              <a:buNone/>
            </a:pPr>
            <a:endParaRPr lang="zh-CN" altLang="en-US" sz="1100" dirty="0" smtClean="0"/>
          </a:p>
        </p:txBody>
      </p:sp>
      <p:sp>
        <p:nvSpPr>
          <p:cNvPr id="11" name="AutoShape 4"/>
          <p:cNvSpPr>
            <a:spLocks noChangeArrowheads="1"/>
          </p:cNvSpPr>
          <p:nvPr/>
        </p:nvSpPr>
        <p:spPr bwMode="auto">
          <a:xfrm>
            <a:off x="805780" y="2775756"/>
            <a:ext cx="3334172" cy="338954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传统医疗费用保险单：</a:t>
            </a:r>
            <a:r>
              <a:rPr kumimoji="1" lang="zh-CN" altLang="en-US" sz="1400" dirty="0" smtClean="0">
                <a:latin typeface="Times New Roman" pitchFamily="18" charset="0"/>
                <a:ea typeface="华文中宋" pitchFamily="2" charset="-122"/>
              </a:rPr>
              <a:t>补偿性给付</a:t>
            </a:r>
            <a:endParaRPr kumimoji="1" lang="en-US" altLang="zh-CN" sz="1400"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管理式医疗计划：</a:t>
            </a:r>
            <a:r>
              <a:rPr kumimoji="1" lang="zh-CN" altLang="en-US" sz="1400" dirty="0" smtClean="0">
                <a:latin typeface="Times New Roman" pitchFamily="18" charset="0"/>
                <a:ea typeface="华文中宋" pitchFamily="2" charset="-122"/>
              </a:rPr>
              <a:t>计划成员与服务提供者</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政府医保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endParaRPr kumimoji="1" lang="en-US" altLang="zh-CN" dirty="0" smtClean="0">
              <a:latin typeface="Times New Roman" pitchFamily="18" charset="0"/>
              <a:ea typeface="华文中宋" pitchFamily="2" charset="-122"/>
            </a:endParaRPr>
          </a:p>
        </p:txBody>
      </p:sp>
      <p:sp>
        <p:nvSpPr>
          <p:cNvPr id="13" name="AutoShape 13"/>
          <p:cNvSpPr>
            <a:spLocks/>
          </p:cNvSpPr>
          <p:nvPr/>
        </p:nvSpPr>
        <p:spPr bwMode="auto">
          <a:xfrm>
            <a:off x="4283968" y="2132856"/>
            <a:ext cx="360040" cy="1882552"/>
          </a:xfrm>
          <a:prstGeom prst="leftBrace">
            <a:avLst>
              <a:gd name="adj1" fmla="val 125581"/>
              <a:gd name="adj2" fmla="val 50000"/>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anchor="ctr"/>
          <a:lstStyle/>
          <a:p>
            <a:endParaRPr lang="zh-CN" altLang="en-US"/>
          </a:p>
        </p:txBody>
      </p:sp>
      <p:sp>
        <p:nvSpPr>
          <p:cNvPr id="16" name="AutoShape 4"/>
          <p:cNvSpPr>
            <a:spLocks noChangeArrowheads="1"/>
          </p:cNvSpPr>
          <p:nvPr/>
        </p:nvSpPr>
        <p:spPr bwMode="auto">
          <a:xfrm>
            <a:off x="4644008" y="2060848"/>
            <a:ext cx="2736304" cy="226566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endParaRPr kumimoji="1" lang="en-US" altLang="zh-CN" b="1"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b="1" dirty="0" smtClean="0">
                <a:latin typeface="Times New Roman" pitchFamily="18" charset="0"/>
                <a:ea typeface="华文中宋" pitchFamily="2" charset="-122"/>
              </a:rPr>
              <a:t>基本医疗费用</a:t>
            </a:r>
            <a:endParaRPr kumimoji="1" lang="en-US" altLang="zh-CN" b="1"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大额医疗费用</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其他医疗费用</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58664274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57</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④</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④   健康保险</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失能收入损失保障</a:t>
            </a:r>
            <a:endParaRPr lang="zh-CN" altLang="en-US" sz="1100" dirty="0" smtClean="0"/>
          </a:p>
        </p:txBody>
      </p:sp>
      <p:sp>
        <p:nvSpPr>
          <p:cNvPr id="11" name="AutoShape 4"/>
          <p:cNvSpPr>
            <a:spLocks noChangeArrowheads="1"/>
          </p:cNvSpPr>
          <p:nvPr/>
        </p:nvSpPr>
        <p:spPr bwMode="auto">
          <a:xfrm>
            <a:off x="805780" y="2348880"/>
            <a:ext cx="3334172" cy="2592289"/>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类型</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短期个人：</a:t>
            </a:r>
            <a:r>
              <a:rPr kumimoji="1" lang="en-US" altLang="zh-CN" dirty="0" smtClean="0">
                <a:latin typeface="Times New Roman" pitchFamily="18" charset="0"/>
                <a:ea typeface="华文中宋" pitchFamily="2" charset="-122"/>
              </a:rPr>
              <a:t>1-5</a:t>
            </a:r>
            <a:r>
              <a:rPr kumimoji="1" lang="zh-CN" altLang="en-US" dirty="0" smtClean="0">
                <a:latin typeface="Times New Roman" pitchFamily="18" charset="0"/>
                <a:ea typeface="华文中宋" pitchFamily="2" charset="-122"/>
              </a:rPr>
              <a:t>年</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长期个人：</a:t>
            </a:r>
            <a:r>
              <a:rPr kumimoji="1" lang="en-US" altLang="zh-CN" dirty="0" smtClean="0">
                <a:latin typeface="Times New Roman" pitchFamily="18" charset="0"/>
                <a:ea typeface="华文中宋" pitchFamily="2" charset="-122"/>
              </a:rPr>
              <a:t>&gt; 5</a:t>
            </a:r>
            <a:r>
              <a:rPr kumimoji="1" lang="zh-CN" altLang="en-US" dirty="0" smtClean="0">
                <a:latin typeface="Times New Roman" pitchFamily="18" charset="0"/>
                <a:ea typeface="华文中宋" pitchFamily="2" charset="-122"/>
              </a:rPr>
              <a:t>年</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短期团体：</a:t>
            </a:r>
            <a:r>
              <a:rPr kumimoji="1" lang="en-US" altLang="zh-CN" dirty="0" smtClean="0">
                <a:latin typeface="Times New Roman" pitchFamily="18" charset="0"/>
                <a:ea typeface="华文中宋" pitchFamily="2" charset="-122"/>
              </a:rPr>
              <a:t>&lt; 1</a:t>
            </a:r>
            <a:r>
              <a:rPr kumimoji="1" lang="zh-CN" altLang="en-US" dirty="0" smtClean="0">
                <a:latin typeface="Times New Roman" pitchFamily="18" charset="0"/>
                <a:ea typeface="华文中宋" pitchFamily="2" charset="-122"/>
              </a:rPr>
              <a:t>年</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长期团体：</a:t>
            </a:r>
            <a:r>
              <a:rPr kumimoji="1" lang="en-US" altLang="zh-CN" dirty="0" smtClean="0">
                <a:latin typeface="Times New Roman" pitchFamily="18" charset="0"/>
                <a:ea typeface="华文中宋" pitchFamily="2" charset="-122"/>
              </a:rPr>
              <a:t>&gt; 1</a:t>
            </a:r>
            <a:r>
              <a:rPr kumimoji="1" lang="zh-CN" altLang="en-US" dirty="0" smtClean="0">
                <a:latin typeface="Times New Roman" pitchFamily="18" charset="0"/>
                <a:ea typeface="华文中宋" pitchFamily="2" charset="-122"/>
              </a:rPr>
              <a:t>年</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348880"/>
            <a:ext cx="3334172" cy="259228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完全失能定义</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任何职业</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通用定义</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原职业定义</a:t>
            </a:r>
            <a:endParaRPr kumimoji="1" lang="en-US" altLang="zh-CN"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推定失能</a:t>
            </a:r>
            <a:endParaRPr kumimoji="1" lang="en-US" altLang="zh-CN" dirty="0" smtClean="0">
              <a:latin typeface="Times New Roman" pitchFamily="18" charset="0"/>
              <a:ea typeface="华文中宋" pitchFamily="2" charset="-122"/>
            </a:endParaRPr>
          </a:p>
        </p:txBody>
      </p:sp>
      <p:sp>
        <p:nvSpPr>
          <p:cNvPr id="17" name="内容占位符 5"/>
          <p:cNvSpPr>
            <a:spLocks noGrp="1"/>
          </p:cNvSpPr>
          <p:nvPr>
            <p:ph sz="half" idx="1"/>
          </p:nvPr>
        </p:nvSpPr>
        <p:spPr>
          <a:xfrm>
            <a:off x="755576" y="5373216"/>
            <a:ext cx="7768480" cy="720080"/>
          </a:xfrm>
        </p:spPr>
        <p:txBody>
          <a:bodyPr>
            <a:noAutofit/>
          </a:bodyPr>
          <a:lstStyle/>
          <a:p>
            <a:pPr marL="0" indent="0">
              <a:lnSpc>
                <a:spcPct val="160000"/>
              </a:lnSpc>
              <a:buNone/>
            </a:pPr>
            <a:r>
              <a:rPr lang="zh-CN" altLang="en-US" sz="2000" dirty="0"/>
              <a:t>免责</a:t>
            </a:r>
            <a:r>
              <a:rPr lang="zh-CN" altLang="en-US" sz="2000" dirty="0" smtClean="0"/>
              <a:t>期：</a:t>
            </a:r>
            <a:r>
              <a:rPr lang="zh-CN" altLang="en-US" sz="1400" dirty="0" smtClean="0"/>
              <a:t>等待期有资格领取保险金前必须处于失能状态的一段特定时间</a:t>
            </a:r>
            <a:endParaRPr lang="zh-CN" altLang="en-US" sz="1100" dirty="0" smtClean="0"/>
          </a:p>
        </p:txBody>
      </p:sp>
    </p:spTree>
    <p:extLst>
      <p:ext uri="{BB962C8B-B14F-4D97-AF65-F5344CB8AC3E}">
        <p14:creationId xmlns:p14="http://schemas.microsoft.com/office/powerpoint/2010/main" val="398686694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58</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④</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④   健康保险</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失能收入损失保障</a:t>
            </a:r>
            <a:endParaRPr lang="zh-CN" altLang="en-US" sz="1100" dirty="0" smtClean="0"/>
          </a:p>
        </p:txBody>
      </p:sp>
      <p:sp>
        <p:nvSpPr>
          <p:cNvPr id="11" name="AutoShape 4"/>
          <p:cNvSpPr>
            <a:spLocks noChangeArrowheads="1"/>
          </p:cNvSpPr>
          <p:nvPr/>
        </p:nvSpPr>
        <p:spPr bwMode="auto">
          <a:xfrm>
            <a:off x="805780" y="2348880"/>
            <a:ext cx="3334172" cy="208823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给付金额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收入给付公式</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固定金额</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348881"/>
            <a:ext cx="3334172" cy="208823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附加失能利益</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部分失能利益</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加保选择权利益</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生活费用调整利益</a:t>
            </a:r>
            <a:endParaRPr kumimoji="1" lang="en-US" altLang="zh-CN" dirty="0" smtClean="0">
              <a:latin typeface="Times New Roman" pitchFamily="18" charset="0"/>
              <a:ea typeface="华文中宋" pitchFamily="2" charset="-122"/>
            </a:endParaRPr>
          </a:p>
        </p:txBody>
      </p:sp>
      <p:sp>
        <p:nvSpPr>
          <p:cNvPr id="13" name="AutoShape 4"/>
          <p:cNvSpPr>
            <a:spLocks noChangeArrowheads="1"/>
          </p:cNvSpPr>
          <p:nvPr/>
        </p:nvSpPr>
        <p:spPr bwMode="auto">
          <a:xfrm>
            <a:off x="827584" y="4653135"/>
            <a:ext cx="3334172" cy="157691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特种失能保障</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关键人物失能保障</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失能收购协定保障</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5735958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59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a:t>
            </a:r>
            <a:r>
              <a:rPr lang="zh-CN" altLang="en-US" sz="1200" dirty="0"/>
              <a:t>④</a:t>
            </a:r>
          </a:p>
        </p:txBody>
      </p:sp>
      <p:sp>
        <p:nvSpPr>
          <p:cNvPr id="2" name="标题 1"/>
          <p:cNvSpPr>
            <a:spLocks noGrp="1"/>
          </p:cNvSpPr>
          <p:nvPr>
            <p:ph type="title"/>
          </p:nvPr>
        </p:nvSpPr>
        <p:spPr>
          <a:xfrm>
            <a:off x="457200" y="548680"/>
            <a:ext cx="7324328" cy="926976"/>
          </a:xfrm>
        </p:spPr>
        <p:txBody>
          <a:bodyPr>
            <a:normAutofit/>
          </a:bodyPr>
          <a:lstStyle/>
          <a:p>
            <a:r>
              <a:rPr lang="zh-CN" altLang="en-US" dirty="0" smtClean="0"/>
              <a:t>④   健康保险</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长期护理保障</a:t>
            </a:r>
            <a:endParaRPr lang="zh-CN" altLang="en-US" sz="1100" dirty="0" smtClean="0"/>
          </a:p>
        </p:txBody>
      </p:sp>
      <p:sp>
        <p:nvSpPr>
          <p:cNvPr id="11" name="AutoShape 4"/>
          <p:cNvSpPr>
            <a:spLocks noChangeArrowheads="1"/>
          </p:cNvSpPr>
          <p:nvPr/>
        </p:nvSpPr>
        <p:spPr bwMode="auto">
          <a:xfrm>
            <a:off x="805780" y="2348880"/>
            <a:ext cx="3334172" cy="208823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给付启动条件</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日常生活活动</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认知障碍</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348881"/>
            <a:ext cx="3334172" cy="208823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长期护理给付</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每日给付额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定额给付法</a:t>
            </a:r>
            <a:endParaRPr kumimoji="1" lang="en-US" altLang="zh-CN"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补偿法</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987386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1844824"/>
            <a:ext cx="7859216" cy="3096345"/>
          </a:xfrm>
        </p:spPr>
        <p:txBody>
          <a:bodyPr>
            <a:noAutofit/>
          </a:bodyPr>
          <a:lstStyle/>
          <a:p>
            <a:pPr>
              <a:buFont typeface="Wingdings" pitchFamily="2" charset="2"/>
              <a:buChar char="ü"/>
            </a:pPr>
            <a:r>
              <a:rPr lang="zh-CN" altLang="en-US" sz="2800" dirty="0"/>
              <a:t>大道之行也，天下为公；选贤与能，讲信修睦，故人不独亲其亲，不独子其子；使老有所终，壮有所用，幼有所长；矜、寡、孤、独、废疾者皆有所养</a:t>
            </a:r>
            <a:r>
              <a:rPr lang="zh-CN" altLang="en-US" sz="2800" dirty="0" smtClean="0"/>
              <a:t>。</a:t>
            </a:r>
            <a:r>
              <a:rPr lang="en-US" altLang="zh-CN" sz="2800" dirty="0" smtClean="0"/>
              <a:t>《</a:t>
            </a:r>
            <a:r>
              <a:rPr lang="zh-CN" altLang="en-US" sz="2800" dirty="0"/>
              <a:t>礼记</a:t>
            </a:r>
            <a:r>
              <a:rPr lang="en-US" altLang="zh-CN" sz="2800" dirty="0"/>
              <a:t>•</a:t>
            </a:r>
            <a:r>
              <a:rPr lang="zh-CN" altLang="en-US" sz="2800" dirty="0"/>
              <a:t>礼运</a:t>
            </a:r>
            <a:r>
              <a:rPr lang="en-US" altLang="zh-CN" sz="2800" dirty="0" smtClean="0"/>
              <a:t>》</a:t>
            </a:r>
          </a:p>
          <a:p>
            <a:pPr>
              <a:buFont typeface="Wingdings" pitchFamily="2" charset="2"/>
              <a:buChar char="ü"/>
            </a:pPr>
            <a:endParaRPr lang="en-US" altLang="zh-CN" sz="2800" dirty="0"/>
          </a:p>
          <a:p>
            <a:pPr>
              <a:buFont typeface="Wingdings" pitchFamily="2" charset="2"/>
              <a:buChar char="ü"/>
            </a:pPr>
            <a:r>
              <a:rPr lang="zh-CN" altLang="en-US" sz="2800" dirty="0"/>
              <a:t>古巴比伦</a:t>
            </a:r>
            <a:r>
              <a:rPr lang="en-US" altLang="zh-CN" sz="2800" dirty="0"/>
              <a:t>《</a:t>
            </a:r>
            <a:r>
              <a:rPr lang="zh-CN" altLang="en-US" sz="2800" dirty="0"/>
              <a:t>汉谟拉比法典</a:t>
            </a:r>
            <a:r>
              <a:rPr lang="en-US" altLang="zh-CN" sz="2800" dirty="0" smtClean="0"/>
              <a:t>》</a:t>
            </a:r>
            <a:r>
              <a:rPr lang="zh-CN" altLang="en-US" sz="2800" dirty="0" smtClean="0"/>
              <a:t>（</a:t>
            </a:r>
            <a:r>
              <a:rPr lang="zh-CN" altLang="en-US" sz="2800" dirty="0"/>
              <a:t>公元前</a:t>
            </a:r>
            <a:r>
              <a:rPr lang="en-US" altLang="zh-CN" sz="2800" dirty="0"/>
              <a:t>2000</a:t>
            </a:r>
            <a:r>
              <a:rPr lang="zh-CN" altLang="en-US" sz="2800" dirty="0"/>
              <a:t>多年）</a:t>
            </a:r>
          </a:p>
          <a:p>
            <a:pPr>
              <a:buFont typeface="Wingdings" pitchFamily="2" charset="2"/>
              <a:buChar char="ü"/>
            </a:pPr>
            <a:endParaRPr lang="en-US" altLang="zh-CN" sz="2800" dirty="0" smtClean="0"/>
          </a:p>
          <a:p>
            <a:pPr>
              <a:buFont typeface="Wingdings" pitchFamily="2" charset="2"/>
              <a:buChar char="ü"/>
            </a:pPr>
            <a:r>
              <a:rPr lang="zh-CN" altLang="en-US" sz="2800" dirty="0"/>
              <a:t>海上保险－最古老的</a:t>
            </a:r>
            <a:r>
              <a:rPr lang="zh-CN" altLang="en-US" sz="2800" dirty="0" smtClean="0"/>
              <a:t>保险，</a:t>
            </a:r>
            <a:r>
              <a:rPr lang="en-US" altLang="zh-CN" sz="2800" dirty="0" smtClean="0"/>
              <a:t>《</a:t>
            </a:r>
            <a:r>
              <a:rPr lang="zh-CN" altLang="en-US" sz="2800" dirty="0"/>
              <a:t>罗地安海商法</a:t>
            </a:r>
            <a:r>
              <a:rPr lang="en-US" altLang="zh-CN" sz="2800" dirty="0"/>
              <a:t>》</a:t>
            </a:r>
            <a:r>
              <a:rPr lang="zh-CN" altLang="en-US" sz="2800" dirty="0"/>
              <a:t>（公元前</a:t>
            </a:r>
            <a:r>
              <a:rPr lang="en-US" altLang="zh-CN" sz="2800" dirty="0"/>
              <a:t>916</a:t>
            </a:r>
            <a:r>
              <a:rPr lang="zh-CN" altLang="en-US" sz="2800" dirty="0"/>
              <a:t>年）</a:t>
            </a:r>
          </a:p>
          <a:p>
            <a:pPr>
              <a:buFont typeface="Wingdings" pitchFamily="2" charset="2"/>
              <a:buChar char="ü"/>
            </a:pPr>
            <a:endParaRPr lang="zh-CN" altLang="en-US" sz="2800" dirty="0"/>
          </a:p>
          <a:p>
            <a:pPr>
              <a:buFont typeface="Wingdings" pitchFamily="2" charset="2"/>
              <a:buChar char="ü"/>
            </a:pPr>
            <a:endParaRPr lang="zh-CN" altLang="en-US" sz="28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6</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一：保险基本原理 </a:t>
            </a:r>
            <a:r>
              <a:rPr lang="zh-CN" altLang="en-US" sz="1200" dirty="0" smtClean="0"/>
              <a:t>  ①</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①  风险</a:t>
            </a:r>
            <a:r>
              <a:rPr lang="zh-CN" altLang="en-US" dirty="0"/>
              <a:t>与</a:t>
            </a:r>
            <a:r>
              <a:rPr lang="zh-CN" altLang="en-US" dirty="0" smtClean="0"/>
              <a:t>保险</a:t>
            </a:r>
            <a:endParaRPr lang="zh-CN" altLang="en-US" dirty="0"/>
          </a:p>
        </p:txBody>
      </p:sp>
    </p:spTree>
    <p:extLst>
      <p:ext uri="{BB962C8B-B14F-4D97-AF65-F5344CB8AC3E}">
        <p14:creationId xmlns:p14="http://schemas.microsoft.com/office/powerpoint/2010/main" val="41705975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60</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⑤</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⑤</a:t>
            </a:r>
            <a:r>
              <a:rPr lang="zh-CN" altLang="en-US" dirty="0" smtClean="0"/>
              <a:t>   健康险</a:t>
            </a:r>
            <a:r>
              <a:rPr lang="zh-CN" altLang="en-US" b="1" dirty="0"/>
              <a:t>保单</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smtClean="0"/>
              <a:t>个人健康险保单</a:t>
            </a:r>
            <a:endParaRPr lang="zh-CN" altLang="en-US" sz="1100" dirty="0" smtClean="0"/>
          </a:p>
        </p:txBody>
      </p:sp>
      <p:sp>
        <p:nvSpPr>
          <p:cNvPr id="11" name="AutoShape 4"/>
          <p:cNvSpPr>
            <a:spLocks noChangeArrowheads="1"/>
          </p:cNvSpPr>
          <p:nvPr/>
        </p:nvSpPr>
        <p:spPr bwMode="auto">
          <a:xfrm>
            <a:off x="805780" y="2348880"/>
            <a:ext cx="3334172" cy="324036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保单条款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宽限期条款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不可抗辩条款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索赔条款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诉讼条款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超额保险条款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体检条款</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348881"/>
            <a:ext cx="3334172" cy="3960439"/>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smtClean="0">
                <a:latin typeface="Times New Roman" pitchFamily="18" charset="0"/>
                <a:ea typeface="华文中宋" pitchFamily="2" charset="-122"/>
              </a:rPr>
              <a:t>个人健康险核保</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年龄</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健康状况</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性别</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职业</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业余</a:t>
            </a:r>
            <a:r>
              <a:rPr kumimoji="1" lang="zh-CN" altLang="en-US" dirty="0" smtClean="0">
                <a:latin typeface="Times New Roman" pitchFamily="18" charset="0"/>
                <a:ea typeface="华文中宋" pitchFamily="2" charset="-122"/>
              </a:rPr>
              <a:t>爱好</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工作</a:t>
            </a:r>
            <a:r>
              <a:rPr kumimoji="1" lang="zh-CN" altLang="en-US" dirty="0" smtClean="0">
                <a:latin typeface="Times New Roman" pitchFamily="18" charset="0"/>
                <a:ea typeface="华文中宋" pitchFamily="2" charset="-122"/>
              </a:rPr>
              <a:t>经历</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a:latin typeface="Times New Roman" pitchFamily="18" charset="0"/>
                <a:ea typeface="华文中宋" pitchFamily="2" charset="-122"/>
              </a:rPr>
              <a:t>生活</a:t>
            </a:r>
            <a:r>
              <a:rPr kumimoji="1" lang="zh-CN" altLang="en-US" dirty="0" smtClean="0">
                <a:latin typeface="Times New Roman" pitchFamily="18" charset="0"/>
                <a:ea typeface="华文中宋" pitchFamily="2" charset="-122"/>
              </a:rPr>
              <a:t>习惯与方式</a:t>
            </a:r>
            <a:endParaRPr kumimoji="1" lang="en-US" altLang="zh-CN" dirty="0" smtClean="0">
              <a:latin typeface="Times New Roman" pitchFamily="18" charset="0"/>
              <a:ea typeface="华文中宋" pitchFamily="2" charset="-122"/>
            </a:endParaRPr>
          </a:p>
        </p:txBody>
      </p:sp>
    </p:spTree>
    <p:extLst>
      <p:ext uri="{BB962C8B-B14F-4D97-AF65-F5344CB8AC3E}">
        <p14:creationId xmlns:p14="http://schemas.microsoft.com/office/powerpoint/2010/main" val="227174858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dirty="0"/>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61</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四：</a:t>
            </a:r>
            <a:r>
              <a:rPr lang="zh-CN" altLang="en-US" sz="1200" dirty="0" smtClean="0"/>
              <a:t>年金团险健康险   ⑤</a:t>
            </a:r>
            <a:endParaRPr lang="zh-CN" altLang="en-US" sz="1200" dirty="0"/>
          </a:p>
        </p:txBody>
      </p:sp>
      <p:sp>
        <p:nvSpPr>
          <p:cNvPr id="2" name="标题 1"/>
          <p:cNvSpPr>
            <a:spLocks noGrp="1"/>
          </p:cNvSpPr>
          <p:nvPr>
            <p:ph type="title"/>
          </p:nvPr>
        </p:nvSpPr>
        <p:spPr>
          <a:xfrm>
            <a:off x="457200" y="548680"/>
            <a:ext cx="7324328" cy="926976"/>
          </a:xfrm>
        </p:spPr>
        <p:txBody>
          <a:bodyPr>
            <a:normAutofit/>
          </a:bodyPr>
          <a:lstStyle/>
          <a:p>
            <a:r>
              <a:rPr lang="zh-CN" altLang="en-US" dirty="0"/>
              <a:t>⑤</a:t>
            </a:r>
            <a:r>
              <a:rPr lang="zh-CN" altLang="en-US" dirty="0" smtClean="0"/>
              <a:t>   健康险</a:t>
            </a:r>
            <a:r>
              <a:rPr lang="zh-CN" altLang="en-US" b="1" dirty="0"/>
              <a:t>保单</a:t>
            </a:r>
            <a:endParaRPr lang="zh-CN" altLang="en-US" dirty="0"/>
          </a:p>
        </p:txBody>
      </p:sp>
      <p:sp>
        <p:nvSpPr>
          <p:cNvPr id="10" name="内容占位符 5"/>
          <p:cNvSpPr>
            <a:spLocks noGrp="1"/>
          </p:cNvSpPr>
          <p:nvPr>
            <p:ph sz="half" idx="1"/>
          </p:nvPr>
        </p:nvSpPr>
        <p:spPr>
          <a:xfrm>
            <a:off x="691952" y="1484784"/>
            <a:ext cx="7768480" cy="783704"/>
          </a:xfrm>
        </p:spPr>
        <p:txBody>
          <a:bodyPr>
            <a:noAutofit/>
          </a:bodyPr>
          <a:lstStyle/>
          <a:p>
            <a:pPr marL="0" indent="0">
              <a:lnSpc>
                <a:spcPct val="160000"/>
              </a:lnSpc>
              <a:buNone/>
            </a:pPr>
            <a:r>
              <a:rPr lang="zh-CN" altLang="en-US" sz="2800" dirty="0"/>
              <a:t>团体</a:t>
            </a:r>
            <a:r>
              <a:rPr lang="zh-CN" altLang="en-US" sz="2800" dirty="0" smtClean="0"/>
              <a:t>健康险保单</a:t>
            </a:r>
            <a:endParaRPr lang="zh-CN" altLang="en-US" sz="1100" dirty="0" smtClean="0"/>
          </a:p>
        </p:txBody>
      </p:sp>
      <p:sp>
        <p:nvSpPr>
          <p:cNvPr id="11" name="AutoShape 4"/>
          <p:cNvSpPr>
            <a:spLocks noChangeArrowheads="1"/>
          </p:cNvSpPr>
          <p:nvPr/>
        </p:nvSpPr>
        <p:spPr bwMode="auto">
          <a:xfrm>
            <a:off x="805780" y="2348880"/>
            <a:ext cx="3334172" cy="2736304"/>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协调给付条款</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转换条款</a:t>
            </a:r>
            <a:endParaRPr kumimoji="1" lang="en-US" altLang="zh-CN" dirty="0" smtClean="0">
              <a:latin typeface="Times New Roman" pitchFamily="18" charset="0"/>
              <a:ea typeface="华文中宋" pitchFamily="2" charset="-122"/>
            </a:endParaRPr>
          </a:p>
        </p:txBody>
      </p:sp>
      <p:sp>
        <p:nvSpPr>
          <p:cNvPr id="12" name="AutoShape 4"/>
          <p:cNvSpPr>
            <a:spLocks noChangeArrowheads="1"/>
          </p:cNvSpPr>
          <p:nvPr/>
        </p:nvSpPr>
        <p:spPr bwMode="auto">
          <a:xfrm>
            <a:off x="4447356" y="2348881"/>
            <a:ext cx="3334172" cy="2736303"/>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square" anchor="t">
            <a:noAutofit/>
          </a:bodyP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nSpc>
                <a:spcPct val="150000"/>
              </a:lnSpc>
            </a:pPr>
            <a:r>
              <a:rPr kumimoji="1" lang="zh-CN" altLang="en-US" dirty="0">
                <a:latin typeface="Times New Roman" pitchFamily="18" charset="0"/>
                <a:ea typeface="华文中宋" pitchFamily="2" charset="-122"/>
              </a:rPr>
              <a:t>基金筹付</a:t>
            </a:r>
            <a:r>
              <a:rPr kumimoji="1" lang="zh-CN" altLang="en-US" dirty="0" smtClean="0">
                <a:latin typeface="Times New Roman" pitchFamily="18" charset="0"/>
                <a:ea typeface="华文中宋" pitchFamily="2" charset="-122"/>
              </a:rPr>
              <a:t>机制</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完全保险型计划</a:t>
            </a:r>
            <a:endParaRPr kumimoji="1" lang="en-US" altLang="zh-CN"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dirty="0" smtClean="0">
                <a:latin typeface="Times New Roman" pitchFamily="18" charset="0"/>
                <a:ea typeface="华文中宋" pitchFamily="2" charset="-122"/>
              </a:rPr>
              <a:t>完全自保型计划</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个人止损保障</a:t>
            </a:r>
            <a:endParaRPr kumimoji="1" lang="en-US" altLang="zh-CN" dirty="0" smtClean="0">
              <a:latin typeface="Times New Roman" pitchFamily="18" charset="0"/>
              <a:ea typeface="华文中宋" pitchFamily="2" charset="-122"/>
            </a:endParaRPr>
          </a:p>
          <a:p>
            <a:pPr marL="857250" lvl="1" indent="-400050">
              <a:lnSpc>
                <a:spcPct val="150000"/>
              </a:lnSpc>
              <a:buFont typeface="+mj-lt"/>
              <a:buAutoNum type="romanUcPeriod"/>
            </a:pPr>
            <a:r>
              <a:rPr kumimoji="1" lang="zh-CN" altLang="en-US" dirty="0" smtClean="0">
                <a:latin typeface="Times New Roman" pitchFamily="18" charset="0"/>
                <a:ea typeface="华文中宋" pitchFamily="2" charset="-122"/>
              </a:rPr>
              <a:t>累积止损保障</a:t>
            </a:r>
            <a:endParaRPr kumimoji="1" lang="en-US" altLang="zh-CN" dirty="0" smtClean="0">
              <a:latin typeface="Times New Roman" pitchFamily="18" charset="0"/>
              <a:ea typeface="华文中宋" pitchFamily="2" charset="-122"/>
            </a:endParaRPr>
          </a:p>
        </p:txBody>
      </p:sp>
      <p:sp>
        <p:nvSpPr>
          <p:cNvPr id="13" name="内容占位符 5"/>
          <p:cNvSpPr>
            <a:spLocks noGrp="1"/>
          </p:cNvSpPr>
          <p:nvPr>
            <p:ph sz="half" idx="1"/>
          </p:nvPr>
        </p:nvSpPr>
        <p:spPr>
          <a:xfrm>
            <a:off x="755576" y="5373216"/>
            <a:ext cx="7768480" cy="720080"/>
          </a:xfrm>
        </p:spPr>
        <p:txBody>
          <a:bodyPr>
            <a:noAutofit/>
          </a:bodyPr>
          <a:lstStyle/>
          <a:p>
            <a:pPr marL="0" indent="0">
              <a:lnSpc>
                <a:spcPct val="160000"/>
              </a:lnSpc>
              <a:buNone/>
            </a:pPr>
            <a:r>
              <a:rPr lang="zh-CN" altLang="en-US" sz="2000" dirty="0"/>
              <a:t>第三</a:t>
            </a:r>
            <a:r>
              <a:rPr lang="zh-CN" altLang="en-US" sz="2000" dirty="0" smtClean="0"/>
              <a:t>方管理人：</a:t>
            </a:r>
            <a:r>
              <a:rPr lang="en-US" altLang="zh-CN" sz="1400" dirty="0" smtClean="0"/>
              <a:t>TPA</a:t>
            </a:r>
            <a:r>
              <a:rPr lang="zh-CN" altLang="en-US" sz="1400" dirty="0" smtClean="0"/>
              <a:t>，</a:t>
            </a:r>
            <a:r>
              <a:rPr lang="en-US" altLang="zh-CN" sz="1400" dirty="0" smtClean="0"/>
              <a:t>third-party administrator</a:t>
            </a:r>
            <a:r>
              <a:rPr lang="zh-CN" altLang="en-US" sz="1400" dirty="0" smtClean="0"/>
              <a:t>，保险公司以外的、为团体福利计划的发起者提供管理服务的一种组织。</a:t>
            </a:r>
            <a:endParaRPr lang="zh-CN" altLang="en-US" sz="1100" dirty="0" smtClean="0"/>
          </a:p>
        </p:txBody>
      </p:sp>
    </p:spTree>
    <p:extLst>
      <p:ext uri="{BB962C8B-B14F-4D97-AF65-F5344CB8AC3E}">
        <p14:creationId xmlns:p14="http://schemas.microsoft.com/office/powerpoint/2010/main" val="223389391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62</a:t>
            </a:fld>
            <a:endParaRPr lang="zh-CN" altLang="en-US" dirty="0"/>
          </a:p>
        </p:txBody>
      </p:sp>
      <p:pic>
        <p:nvPicPr>
          <p:cNvPr id="1026" name="Picture 2" descr="http://irec.jp/docs/images/icon-faq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2276872"/>
            <a:ext cx="2228850" cy="1733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6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1844824"/>
            <a:ext cx="7859216" cy="4104456"/>
          </a:xfrm>
        </p:spPr>
        <p:txBody>
          <a:bodyPr>
            <a:noAutofit/>
          </a:bodyPr>
          <a:lstStyle/>
          <a:p>
            <a:pPr marL="0" indent="0">
              <a:buNone/>
            </a:pPr>
            <a:r>
              <a:rPr lang="zh-CN" altLang="en-US" sz="2800" dirty="0"/>
              <a:t>保险，是指投保人根据合同约定，向保险人支付保险费，保险人对于合同约定的可能发生的事故因其发生所造成的财产损失承担赔偿保险金责任，或者当被保险人死亡、伤残、疾病或者达到合同约定的年龄、期限时承担给付保险金责任的商业保险行为</a:t>
            </a:r>
            <a:r>
              <a:rPr lang="zh-CN" altLang="en-US" sz="2800" dirty="0" smtClean="0"/>
              <a:t>。</a:t>
            </a:r>
            <a:endParaRPr lang="en-US" altLang="zh-CN" sz="2800" dirty="0" smtClean="0"/>
          </a:p>
          <a:p>
            <a:pPr marL="0" indent="0" algn="r">
              <a:buNone/>
            </a:pPr>
            <a:endParaRPr lang="en-US" altLang="zh-CN" sz="2800" dirty="0"/>
          </a:p>
          <a:p>
            <a:pPr marL="0" indent="0" algn="r">
              <a:buNone/>
            </a:pPr>
            <a:r>
              <a:rPr lang="en-US" altLang="zh-CN" sz="2800" dirty="0" smtClean="0"/>
              <a:t>-- 《</a:t>
            </a:r>
            <a:r>
              <a:rPr lang="zh-CN" altLang="en-US" sz="2800" dirty="0" smtClean="0"/>
              <a:t>中华人民共和国保险法</a:t>
            </a:r>
            <a:r>
              <a:rPr lang="en-US" altLang="zh-CN" sz="2800" dirty="0"/>
              <a:t>》</a:t>
            </a:r>
            <a:endParaRPr lang="zh-CN" altLang="en-US" sz="28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7</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一：保险基本原理 </a:t>
            </a:r>
            <a:r>
              <a:rPr lang="zh-CN" altLang="en-US" sz="1200" dirty="0" smtClean="0"/>
              <a:t>  ①</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①  风险</a:t>
            </a:r>
            <a:r>
              <a:rPr lang="zh-CN" altLang="en-US" dirty="0"/>
              <a:t>与</a:t>
            </a:r>
            <a:r>
              <a:rPr lang="zh-CN" altLang="en-US" dirty="0" smtClean="0"/>
              <a:t>保险</a:t>
            </a:r>
            <a:endParaRPr lang="zh-CN" altLang="en-US" dirty="0"/>
          </a:p>
        </p:txBody>
      </p:sp>
    </p:spTree>
    <p:extLst>
      <p:ext uri="{BB962C8B-B14F-4D97-AF65-F5344CB8AC3E}">
        <p14:creationId xmlns:p14="http://schemas.microsoft.com/office/powerpoint/2010/main" val="3330497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1844825"/>
            <a:ext cx="7859216" cy="864096"/>
          </a:xfrm>
        </p:spPr>
        <p:txBody>
          <a:bodyPr>
            <a:normAutofit/>
          </a:bodyPr>
          <a:lstStyle/>
          <a:p>
            <a:pPr marL="0" indent="0">
              <a:buNone/>
            </a:pPr>
            <a:r>
              <a:rPr lang="zh-CN" altLang="en-US" sz="2800" dirty="0" smtClean="0"/>
              <a:t>风险：</a:t>
            </a:r>
            <a:r>
              <a:rPr lang="zh-CN" altLang="en-US" sz="2000" dirty="0" smtClean="0"/>
              <a:t>盈利或损失的结果超出预期的机会或可能性</a:t>
            </a:r>
            <a:endParaRPr lang="en-US" altLang="zh-CN" sz="2800" dirty="0" smtClean="0"/>
          </a:p>
          <a:p>
            <a:pPr marL="0" indent="0">
              <a:buNone/>
            </a:pPr>
            <a:endParaRPr lang="zh-CN" altLang="en-US" sz="28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8</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一：保险基本原理 </a:t>
            </a:r>
            <a:r>
              <a:rPr lang="zh-CN" altLang="en-US" sz="1200" dirty="0" smtClean="0"/>
              <a:t>  ①</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①  风险</a:t>
            </a:r>
            <a:r>
              <a:rPr lang="zh-CN" altLang="en-US" dirty="0"/>
              <a:t>与</a:t>
            </a:r>
            <a:r>
              <a:rPr lang="zh-CN" altLang="en-US" dirty="0" smtClean="0"/>
              <a:t>保险</a:t>
            </a:r>
            <a:endParaRPr lang="zh-CN" altLang="en-US" dirty="0"/>
          </a:p>
        </p:txBody>
      </p:sp>
      <p:sp>
        <p:nvSpPr>
          <p:cNvPr id="10" name="AutoShape 4"/>
          <p:cNvSpPr>
            <a:spLocks noChangeArrowheads="1"/>
          </p:cNvSpPr>
          <p:nvPr/>
        </p:nvSpPr>
        <p:spPr bwMode="auto">
          <a:xfrm>
            <a:off x="589756" y="2564904"/>
            <a:ext cx="2133600" cy="198120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ct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r>
              <a:rPr kumimoji="1" lang="zh-CN" altLang="en-US" sz="2000" dirty="0" smtClean="0">
                <a:latin typeface="Times New Roman" pitchFamily="18" charset="0"/>
                <a:ea typeface="华文中宋" pitchFamily="2" charset="-122"/>
              </a:rPr>
              <a:t>风险分类：</a:t>
            </a:r>
            <a:endParaRPr kumimoji="1" lang="en-US" altLang="zh-CN" sz="2000" dirty="0" smtClean="0">
              <a:latin typeface="Times New Roman" pitchFamily="18" charset="0"/>
              <a:ea typeface="华文中宋" pitchFamily="2" charset="-122"/>
            </a:endParaRPr>
          </a:p>
          <a:p>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纯粹风险</a:t>
            </a:r>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投机风险</a:t>
            </a:r>
          </a:p>
        </p:txBody>
      </p:sp>
      <p:sp>
        <p:nvSpPr>
          <p:cNvPr id="11" name="AutoShape 5"/>
          <p:cNvSpPr>
            <a:spLocks noChangeArrowheads="1"/>
          </p:cNvSpPr>
          <p:nvPr/>
        </p:nvSpPr>
        <p:spPr bwMode="auto">
          <a:xfrm>
            <a:off x="2939380" y="2924944"/>
            <a:ext cx="1946275" cy="3068960"/>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r>
              <a:rPr kumimoji="1" lang="zh-CN" altLang="en-US" sz="2000" dirty="0" smtClean="0">
                <a:latin typeface="Times New Roman" pitchFamily="18" charset="0"/>
                <a:ea typeface="华文中宋" pitchFamily="2" charset="-122"/>
              </a:rPr>
              <a:t>风险</a:t>
            </a:r>
            <a:r>
              <a:rPr kumimoji="1" lang="zh-CN" altLang="en-US" sz="2000" dirty="0">
                <a:latin typeface="Times New Roman" pitchFamily="18" charset="0"/>
                <a:ea typeface="华文中宋" pitchFamily="2" charset="-122"/>
              </a:rPr>
              <a:t>管理</a:t>
            </a:r>
            <a:r>
              <a:rPr kumimoji="1" lang="zh-CN" altLang="en-US" sz="2000" dirty="0" smtClean="0">
                <a:latin typeface="Times New Roman" pitchFamily="18" charset="0"/>
                <a:ea typeface="华文中宋" pitchFamily="2" charset="-122"/>
              </a:rPr>
              <a:t>：</a:t>
            </a:r>
            <a:endParaRPr kumimoji="1" lang="en-US" altLang="zh-CN" sz="2000" dirty="0" smtClean="0">
              <a:latin typeface="Times New Roman" pitchFamily="18" charset="0"/>
              <a:ea typeface="华文中宋" pitchFamily="2" charset="-122"/>
            </a:endParaRPr>
          </a:p>
          <a:p>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回避风险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a:latin typeface="Times New Roman" pitchFamily="18" charset="0"/>
                <a:ea typeface="华文中宋" pitchFamily="2" charset="-122"/>
              </a:rPr>
              <a:t>控制</a:t>
            </a:r>
            <a:r>
              <a:rPr kumimoji="1" lang="zh-CN" altLang="en-US" sz="2000" dirty="0" smtClean="0">
                <a:latin typeface="Times New Roman" pitchFamily="18" charset="0"/>
                <a:ea typeface="华文中宋" pitchFamily="2" charset="-122"/>
              </a:rPr>
              <a:t>风险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转移风险</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承担风险</a:t>
            </a:r>
            <a:endParaRPr kumimoji="1" lang="zh-CN" altLang="en-US" sz="2000" dirty="0">
              <a:latin typeface="Times New Roman" pitchFamily="18" charset="0"/>
              <a:ea typeface="华文中宋" pitchFamily="2" charset="-122"/>
            </a:endParaRPr>
          </a:p>
          <a:p>
            <a:pPr>
              <a:buFontTx/>
              <a:buChar char="•"/>
            </a:pPr>
            <a:endParaRPr kumimoji="1" lang="en-US" altLang="zh-CN" sz="2000" dirty="0">
              <a:latin typeface="Times New Roman" pitchFamily="18" charset="0"/>
              <a:ea typeface="华文中宋" pitchFamily="2" charset="-122"/>
            </a:endParaRPr>
          </a:p>
        </p:txBody>
      </p:sp>
      <p:sp>
        <p:nvSpPr>
          <p:cNvPr id="12" name="AutoShape 6"/>
          <p:cNvSpPr>
            <a:spLocks noChangeArrowheads="1"/>
          </p:cNvSpPr>
          <p:nvPr/>
        </p:nvSpPr>
        <p:spPr bwMode="auto">
          <a:xfrm>
            <a:off x="5170512" y="3212976"/>
            <a:ext cx="2209800" cy="3312368"/>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ctr"/>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endParaRPr kumimoji="1" lang="en-US" altLang="zh-CN" sz="2000" dirty="0">
              <a:latin typeface="Times New Roman" pitchFamily="18" charset="0"/>
              <a:ea typeface="华文中宋" pitchFamily="2" charset="-122"/>
            </a:endParaRPr>
          </a:p>
          <a:p>
            <a:r>
              <a:rPr kumimoji="1" lang="zh-CN" altLang="en-US" sz="2000" dirty="0">
                <a:latin typeface="Times New Roman" pitchFamily="18" charset="0"/>
                <a:ea typeface="华文中宋" pitchFamily="2" charset="-122"/>
              </a:rPr>
              <a:t>可</a:t>
            </a:r>
            <a:r>
              <a:rPr kumimoji="1" lang="zh-CN" altLang="en-US" sz="2000" dirty="0" smtClean="0">
                <a:latin typeface="Times New Roman" pitchFamily="18" charset="0"/>
                <a:ea typeface="华文中宋" pitchFamily="2" charset="-122"/>
              </a:rPr>
              <a:t>保风险的特征：</a:t>
            </a:r>
            <a:endParaRPr kumimoji="1" lang="zh-CN" altLang="en-US" sz="2000" dirty="0">
              <a:latin typeface="Times New Roman" pitchFamily="18" charset="0"/>
              <a:ea typeface="华文中宋" pitchFamily="2" charset="-122"/>
            </a:endParaRPr>
          </a:p>
          <a:p>
            <a:endParaRPr kumimoji="1" lang="zh-CN" altLang="en-US"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偶然性</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可确定性</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损失重大</a:t>
            </a:r>
            <a:endParaRPr kumimoji="1" lang="en-US" altLang="zh-CN" sz="2000" dirty="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概率可预测</a:t>
            </a:r>
            <a:endParaRPr kumimoji="1" lang="en-US" altLang="zh-CN" sz="2000" dirty="0" smtClean="0">
              <a:latin typeface="Times New Roman" pitchFamily="18" charset="0"/>
              <a:ea typeface="华文中宋" pitchFamily="2" charset="-122"/>
            </a:endParaRPr>
          </a:p>
          <a:p>
            <a:pPr marL="342900" indent="-342900">
              <a:lnSpc>
                <a:spcPct val="150000"/>
              </a:lnSpc>
              <a:buFont typeface="Wingdings" pitchFamily="2" charset="2"/>
              <a:buChar char="Ø"/>
            </a:pPr>
            <a:r>
              <a:rPr kumimoji="1" lang="zh-CN" altLang="en-US" sz="2000" dirty="0" smtClean="0">
                <a:latin typeface="Times New Roman" pitchFamily="18" charset="0"/>
                <a:ea typeface="华文中宋" pitchFamily="2" charset="-122"/>
              </a:rPr>
              <a:t>非巨灾性</a:t>
            </a:r>
            <a:endParaRPr kumimoji="1" lang="zh-CN" altLang="en-US" sz="2000" dirty="0">
              <a:latin typeface="Times New Roman" pitchFamily="18" charset="0"/>
              <a:ea typeface="华文中宋" pitchFamily="2" charset="-122"/>
            </a:endParaRPr>
          </a:p>
        </p:txBody>
      </p:sp>
    </p:spTree>
    <p:extLst>
      <p:ext uri="{BB962C8B-B14F-4D97-AF65-F5344CB8AC3E}">
        <p14:creationId xmlns:p14="http://schemas.microsoft.com/office/powerpoint/2010/main" val="1659838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sz="half" idx="1"/>
          </p:nvPr>
        </p:nvSpPr>
        <p:spPr>
          <a:xfrm>
            <a:off x="457200" y="1844825"/>
            <a:ext cx="2674640" cy="720079"/>
          </a:xfrm>
        </p:spPr>
        <p:txBody>
          <a:bodyPr>
            <a:normAutofit/>
          </a:bodyPr>
          <a:lstStyle/>
          <a:p>
            <a:pPr marL="0" indent="0">
              <a:buNone/>
            </a:pPr>
            <a:r>
              <a:rPr lang="zh-CN" altLang="en-US" sz="2800" dirty="0" smtClean="0"/>
              <a:t>保险分类</a:t>
            </a:r>
            <a:endParaRPr lang="zh-CN" altLang="en-US" sz="2800" dirty="0"/>
          </a:p>
        </p:txBody>
      </p:sp>
      <p:sp>
        <p:nvSpPr>
          <p:cNvPr id="9" name="日期占位符 8"/>
          <p:cNvSpPr>
            <a:spLocks noGrp="1"/>
          </p:cNvSpPr>
          <p:nvPr>
            <p:ph type="dt" sz="half" idx="10"/>
          </p:nvPr>
        </p:nvSpPr>
        <p:spPr/>
        <p:txBody>
          <a:bodyPr/>
          <a:lstStyle/>
          <a:p>
            <a:fld id="{945EBD66-7DCB-4B29-8C84-F0B3A45F79D3}" type="datetime1">
              <a:rPr lang="zh-CN" altLang="en-US" smtClean="0"/>
              <a:t>2018/1/5</a:t>
            </a:fld>
            <a:endParaRPr lang="zh-CN" altLang="en-US"/>
          </a:p>
        </p:txBody>
      </p:sp>
      <p:sp>
        <p:nvSpPr>
          <p:cNvPr id="8" name="灯片编号占位符 7"/>
          <p:cNvSpPr>
            <a:spLocks noGrp="1"/>
          </p:cNvSpPr>
          <p:nvPr>
            <p:ph type="sldNum" sz="quarter" idx="12"/>
          </p:nvPr>
        </p:nvSpPr>
        <p:spPr/>
        <p:txBody>
          <a:bodyPr/>
          <a:lstStyle/>
          <a:p>
            <a:fld id="{CDA8275F-9EFE-416B-A36A-C9C86BC186A4}" type="slidenum">
              <a:rPr lang="zh-CN" altLang="en-US" smtClean="0"/>
              <a:pPr/>
              <a:t>9</a:t>
            </a:fld>
            <a:endParaRPr lang="zh-CN" altLang="en-US" dirty="0"/>
          </a:p>
        </p:txBody>
      </p:sp>
      <p:sp>
        <p:nvSpPr>
          <p:cNvPr id="7" name="标题 4"/>
          <p:cNvSpPr txBox="1">
            <a:spLocks/>
          </p:cNvSpPr>
          <p:nvPr/>
        </p:nvSpPr>
        <p:spPr>
          <a:xfrm>
            <a:off x="6876256" y="0"/>
            <a:ext cx="1810544" cy="390674"/>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zh-CN" altLang="en-US" sz="1200" dirty="0"/>
              <a:t>一：保险基本原理 </a:t>
            </a:r>
            <a:r>
              <a:rPr lang="zh-CN" altLang="en-US" sz="1200" dirty="0" smtClean="0"/>
              <a:t>  ①</a:t>
            </a:r>
            <a:endParaRPr lang="zh-CN" altLang="en-US" sz="1200" dirty="0"/>
          </a:p>
        </p:txBody>
      </p:sp>
      <p:sp>
        <p:nvSpPr>
          <p:cNvPr id="2" name="标题 1"/>
          <p:cNvSpPr>
            <a:spLocks noGrp="1"/>
          </p:cNvSpPr>
          <p:nvPr>
            <p:ph type="title"/>
          </p:nvPr>
        </p:nvSpPr>
        <p:spPr>
          <a:xfrm>
            <a:off x="457200" y="332656"/>
            <a:ext cx="8229600" cy="1143000"/>
          </a:xfrm>
        </p:spPr>
        <p:txBody>
          <a:bodyPr>
            <a:normAutofit/>
          </a:bodyPr>
          <a:lstStyle/>
          <a:p>
            <a:r>
              <a:rPr lang="zh-CN" altLang="en-US" dirty="0" smtClean="0"/>
              <a:t>①  风险</a:t>
            </a:r>
            <a:r>
              <a:rPr lang="zh-CN" altLang="en-US" dirty="0"/>
              <a:t>与</a:t>
            </a:r>
            <a:r>
              <a:rPr lang="zh-CN" altLang="en-US" dirty="0" smtClean="0"/>
              <a:t>保险</a:t>
            </a:r>
            <a:endParaRPr lang="zh-CN" altLang="en-US" dirty="0"/>
          </a:p>
        </p:txBody>
      </p:sp>
      <p:sp>
        <p:nvSpPr>
          <p:cNvPr id="10" name="AutoShape 4"/>
          <p:cNvSpPr>
            <a:spLocks noChangeArrowheads="1"/>
          </p:cNvSpPr>
          <p:nvPr/>
        </p:nvSpPr>
        <p:spPr bwMode="auto">
          <a:xfrm>
            <a:off x="589756" y="2564904"/>
            <a:ext cx="2974132" cy="429309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gn="ctr">
              <a:lnSpc>
                <a:spcPct val="150000"/>
              </a:lnSpc>
            </a:pPr>
            <a:r>
              <a:rPr kumimoji="1" lang="zh-CN" altLang="en-US" sz="1400" dirty="0">
                <a:latin typeface="Times New Roman" pitchFamily="18" charset="0"/>
                <a:ea typeface="华文中宋" pitchFamily="2" charset="-122"/>
              </a:rPr>
              <a:t>保险标</a:t>
            </a:r>
            <a:r>
              <a:rPr kumimoji="1" lang="zh-CN" altLang="en-US" sz="1400" dirty="0" smtClean="0">
                <a:latin typeface="Times New Roman" pitchFamily="18" charset="0"/>
                <a:ea typeface="华文中宋" pitchFamily="2" charset="-122"/>
              </a:rPr>
              <a:t>的</a:t>
            </a:r>
            <a:endParaRPr kumimoji="1" lang="en-US" altLang="zh-CN" sz="1400" dirty="0" smtClean="0">
              <a:latin typeface="Times New Roman" pitchFamily="18" charset="0"/>
              <a:ea typeface="华文中宋" pitchFamily="2" charset="-122"/>
            </a:endParaRPr>
          </a:p>
          <a:p>
            <a:pPr>
              <a:lnSpc>
                <a:spcPct val="150000"/>
              </a:lnSpc>
            </a:pPr>
            <a:r>
              <a:rPr kumimoji="1" lang="zh-CN" altLang="en-US" sz="1400" dirty="0" smtClean="0">
                <a:latin typeface="Times New Roman" pitchFamily="18" charset="0"/>
                <a:ea typeface="华文中宋" pitchFamily="2" charset="-122"/>
              </a:rPr>
              <a:t>人身保险</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寿险</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年金</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团险</a:t>
            </a:r>
            <a:endParaRPr kumimoji="1" lang="en-US" altLang="zh-CN" sz="1400" dirty="0" smtClean="0">
              <a:latin typeface="Times New Roman" pitchFamily="18" charset="0"/>
              <a:ea typeface="华文中宋" pitchFamily="2" charset="-122"/>
            </a:endParaRPr>
          </a:p>
          <a:p>
            <a:endParaRPr kumimoji="1" lang="en-US" altLang="zh-CN" sz="1400" dirty="0">
              <a:latin typeface="Times New Roman" pitchFamily="18" charset="0"/>
              <a:ea typeface="华文中宋" pitchFamily="2" charset="-122"/>
            </a:endParaRPr>
          </a:p>
          <a:p>
            <a:endParaRPr kumimoji="1" lang="en-US" altLang="zh-CN" sz="1400" dirty="0" smtClean="0">
              <a:latin typeface="Times New Roman" pitchFamily="18" charset="0"/>
              <a:ea typeface="华文中宋" pitchFamily="2" charset="-122"/>
            </a:endParaRPr>
          </a:p>
          <a:p>
            <a:r>
              <a:rPr kumimoji="1" lang="zh-CN" altLang="en-US" sz="1400" dirty="0" smtClean="0">
                <a:latin typeface="Times New Roman" pitchFamily="18" charset="0"/>
                <a:ea typeface="华文中宋" pitchFamily="2" charset="-122"/>
              </a:rPr>
              <a:t>财产保险</a:t>
            </a:r>
            <a:endParaRPr kumimoji="1" lang="en-US" altLang="zh-CN" sz="1400" dirty="0" smtClean="0">
              <a:latin typeface="Times New Roman" pitchFamily="18" charset="0"/>
              <a:ea typeface="华文中宋" pitchFamily="2" charset="-122"/>
            </a:endParaRPr>
          </a:p>
          <a:p>
            <a:endParaRPr kumimoji="1" lang="en-US" altLang="zh-CN" sz="1400" dirty="0" smtClean="0">
              <a:latin typeface="Times New Roman" pitchFamily="18" charset="0"/>
              <a:ea typeface="华文中宋" pitchFamily="2" charset="-122"/>
            </a:endParaRPr>
          </a:p>
        </p:txBody>
      </p:sp>
      <p:sp>
        <p:nvSpPr>
          <p:cNvPr id="3" name="TextBox 2"/>
          <p:cNvSpPr txBox="1"/>
          <p:nvPr/>
        </p:nvSpPr>
        <p:spPr>
          <a:xfrm>
            <a:off x="2267744" y="3212976"/>
            <a:ext cx="1011815" cy="738664"/>
          </a:xfrm>
          <a:prstGeom prst="rect">
            <a:avLst/>
          </a:prstGeom>
          <a:noFill/>
        </p:spPr>
        <p:txBody>
          <a:bodyPr wrap="none" rtlCol="0">
            <a:spAutoFit/>
          </a:bodyPr>
          <a:lstStyle/>
          <a:p>
            <a:pPr marL="285750" indent="-285750">
              <a:lnSpc>
                <a:spcPct val="150000"/>
              </a:lnSpc>
              <a:buFont typeface="Wingdings" pitchFamily="2" charset="2"/>
              <a:buChar char="u"/>
            </a:pPr>
            <a:r>
              <a:rPr lang="zh-CN" altLang="en-US" sz="1400" dirty="0" smtClean="0">
                <a:latin typeface="华文中宋" pitchFamily="2" charset="-122"/>
                <a:ea typeface="华文中宋" pitchFamily="2" charset="-122"/>
              </a:rPr>
              <a:t>健康险</a:t>
            </a:r>
            <a:endParaRPr lang="en-US" altLang="zh-CN" sz="1400" dirty="0" smtClean="0">
              <a:latin typeface="华文中宋" pitchFamily="2" charset="-122"/>
              <a:ea typeface="华文中宋" pitchFamily="2" charset="-122"/>
            </a:endParaRPr>
          </a:p>
          <a:p>
            <a:pPr marL="285750" indent="-285750">
              <a:lnSpc>
                <a:spcPct val="150000"/>
              </a:lnSpc>
              <a:buFont typeface="Wingdings" pitchFamily="2" charset="2"/>
              <a:buChar char="u"/>
            </a:pPr>
            <a:r>
              <a:rPr lang="zh-CN" altLang="en-US" sz="1400" dirty="0">
                <a:latin typeface="华文中宋" pitchFamily="2" charset="-122"/>
                <a:ea typeface="华文中宋" pitchFamily="2" charset="-122"/>
              </a:rPr>
              <a:t>意外险</a:t>
            </a:r>
          </a:p>
        </p:txBody>
      </p:sp>
      <p:sp>
        <p:nvSpPr>
          <p:cNvPr id="13" name="TextBox 12"/>
          <p:cNvSpPr txBox="1"/>
          <p:nvPr/>
        </p:nvSpPr>
        <p:spPr>
          <a:xfrm>
            <a:off x="971600" y="4994592"/>
            <a:ext cx="1191352" cy="1384995"/>
          </a:xfrm>
          <a:prstGeom prst="rect">
            <a:avLst/>
          </a:prstGeom>
          <a:noFill/>
        </p:spPr>
        <p:txBody>
          <a:bodyPr wrap="none" rtlCol="0">
            <a:spAutoFit/>
          </a:bodyPr>
          <a:lstStyle/>
          <a:p>
            <a:pPr marL="285750" indent="-285750">
              <a:lnSpc>
                <a:spcPct val="150000"/>
              </a:lnSpc>
              <a:buFont typeface="Wingdings" pitchFamily="2" charset="2"/>
              <a:buChar char="u"/>
            </a:pPr>
            <a:r>
              <a:rPr lang="zh-CN" altLang="en-US" sz="1400" dirty="0" smtClean="0">
                <a:latin typeface="华文中宋" pitchFamily="2" charset="-122"/>
                <a:ea typeface="华文中宋" pitchFamily="2" charset="-122"/>
              </a:rPr>
              <a:t>财产险</a:t>
            </a:r>
            <a:endParaRPr lang="en-US" altLang="zh-CN" sz="1400" dirty="0" smtClean="0">
              <a:latin typeface="华文中宋" pitchFamily="2" charset="-122"/>
              <a:ea typeface="华文中宋" pitchFamily="2" charset="-122"/>
            </a:endParaRPr>
          </a:p>
          <a:p>
            <a:pPr marL="285750" indent="-285750">
              <a:lnSpc>
                <a:spcPct val="150000"/>
              </a:lnSpc>
              <a:buFont typeface="Wingdings" pitchFamily="2" charset="2"/>
              <a:buChar char="u"/>
            </a:pPr>
            <a:r>
              <a:rPr lang="zh-CN" altLang="en-US" sz="1400" dirty="0" smtClean="0">
                <a:latin typeface="华文中宋" pitchFamily="2" charset="-122"/>
                <a:ea typeface="华文中宋" pitchFamily="2" charset="-122"/>
              </a:rPr>
              <a:t>责任险</a:t>
            </a:r>
            <a:endParaRPr lang="en-US" altLang="zh-CN" sz="1400" dirty="0" smtClean="0">
              <a:latin typeface="华文中宋" pitchFamily="2" charset="-122"/>
              <a:ea typeface="华文中宋" pitchFamily="2" charset="-122"/>
            </a:endParaRPr>
          </a:p>
          <a:p>
            <a:pPr marL="285750" indent="-285750">
              <a:lnSpc>
                <a:spcPct val="150000"/>
              </a:lnSpc>
              <a:buFont typeface="Wingdings" pitchFamily="2" charset="2"/>
              <a:buChar char="u"/>
            </a:pPr>
            <a:r>
              <a:rPr lang="zh-CN" altLang="en-US" sz="1400" dirty="0">
                <a:latin typeface="华文中宋" pitchFamily="2" charset="-122"/>
                <a:ea typeface="华文中宋" pitchFamily="2" charset="-122"/>
              </a:rPr>
              <a:t>信用</a:t>
            </a:r>
            <a:r>
              <a:rPr lang="zh-CN" altLang="en-US" sz="1400" dirty="0" smtClean="0">
                <a:latin typeface="华文中宋" pitchFamily="2" charset="-122"/>
                <a:ea typeface="华文中宋" pitchFamily="2" charset="-122"/>
              </a:rPr>
              <a:t>险</a:t>
            </a:r>
            <a:endParaRPr lang="en-US" altLang="zh-CN" sz="1400" dirty="0" smtClean="0">
              <a:latin typeface="华文中宋" pitchFamily="2" charset="-122"/>
              <a:ea typeface="华文中宋" pitchFamily="2" charset="-122"/>
            </a:endParaRPr>
          </a:p>
          <a:p>
            <a:pPr marL="285750" indent="-285750">
              <a:lnSpc>
                <a:spcPct val="150000"/>
              </a:lnSpc>
              <a:buFont typeface="Wingdings" pitchFamily="2" charset="2"/>
              <a:buChar char="u"/>
            </a:pPr>
            <a:r>
              <a:rPr lang="zh-CN" altLang="en-US" sz="1400" dirty="0" smtClean="0">
                <a:latin typeface="华文中宋" pitchFamily="2" charset="-122"/>
                <a:ea typeface="华文中宋" pitchFamily="2" charset="-122"/>
              </a:rPr>
              <a:t>农业保险</a:t>
            </a:r>
            <a:endParaRPr lang="zh-CN" altLang="en-US" sz="1400" dirty="0">
              <a:latin typeface="华文中宋" pitchFamily="2" charset="-122"/>
              <a:ea typeface="华文中宋" pitchFamily="2" charset="-122"/>
            </a:endParaRPr>
          </a:p>
        </p:txBody>
      </p:sp>
      <p:sp>
        <p:nvSpPr>
          <p:cNvPr id="14" name="AutoShape 4"/>
          <p:cNvSpPr>
            <a:spLocks noChangeArrowheads="1"/>
          </p:cNvSpPr>
          <p:nvPr/>
        </p:nvSpPr>
        <p:spPr bwMode="auto">
          <a:xfrm>
            <a:off x="3902124" y="2564904"/>
            <a:ext cx="2974132" cy="1386736"/>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gn="ctr">
              <a:lnSpc>
                <a:spcPct val="150000"/>
              </a:lnSpc>
            </a:pPr>
            <a:r>
              <a:rPr kumimoji="1" lang="zh-CN" altLang="en-US" sz="1400" dirty="0">
                <a:latin typeface="Times New Roman" pitchFamily="18" charset="0"/>
                <a:ea typeface="华文中宋" pitchFamily="2" charset="-122"/>
              </a:rPr>
              <a:t>原保险与再</a:t>
            </a:r>
            <a:r>
              <a:rPr kumimoji="1" lang="zh-CN" altLang="en-US" sz="1400" dirty="0" smtClean="0">
                <a:latin typeface="Times New Roman" pitchFamily="18" charset="0"/>
                <a:ea typeface="华文中宋" pitchFamily="2" charset="-122"/>
              </a:rPr>
              <a:t>保险</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保险公司</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再</a:t>
            </a:r>
            <a:r>
              <a:rPr kumimoji="1" lang="zh-CN" altLang="en-US" sz="1400" dirty="0">
                <a:latin typeface="Times New Roman" pitchFamily="18" charset="0"/>
                <a:ea typeface="华文中宋" pitchFamily="2" charset="-122"/>
              </a:rPr>
              <a:t>保</a:t>
            </a:r>
            <a:r>
              <a:rPr kumimoji="1" lang="zh-CN" altLang="en-US" sz="1400" dirty="0" smtClean="0">
                <a:latin typeface="Times New Roman" pitchFamily="18" charset="0"/>
                <a:ea typeface="华文中宋" pitchFamily="2" charset="-122"/>
              </a:rPr>
              <a:t>公司</a:t>
            </a:r>
            <a:endParaRPr kumimoji="1" lang="en-US" altLang="zh-CN" sz="1400" dirty="0" smtClean="0">
              <a:latin typeface="Times New Roman" pitchFamily="18" charset="0"/>
              <a:ea typeface="华文中宋" pitchFamily="2" charset="-122"/>
            </a:endParaRPr>
          </a:p>
          <a:p>
            <a:endParaRPr kumimoji="1" lang="en-US" altLang="zh-CN" sz="1400" dirty="0" smtClean="0">
              <a:latin typeface="Times New Roman" pitchFamily="18" charset="0"/>
              <a:ea typeface="华文中宋" pitchFamily="2" charset="-122"/>
            </a:endParaRPr>
          </a:p>
        </p:txBody>
      </p:sp>
      <p:sp>
        <p:nvSpPr>
          <p:cNvPr id="15" name="AutoShape 4"/>
          <p:cNvSpPr>
            <a:spLocks noChangeArrowheads="1"/>
          </p:cNvSpPr>
          <p:nvPr/>
        </p:nvSpPr>
        <p:spPr bwMode="auto">
          <a:xfrm>
            <a:off x="3923928" y="4058487"/>
            <a:ext cx="2974132" cy="1628601"/>
          </a:xfrm>
          <a:prstGeom prst="flowChartDocument">
            <a:avLst/>
          </a:prstGeom>
          <a:noFill/>
          <a:ln w="9525">
            <a:solidFill>
              <a:schemeClr val="tx1"/>
            </a:solidFill>
            <a:miter lim="800000"/>
            <a:headEnd/>
            <a:tailEnd/>
          </a:ln>
          <a:effectLst/>
          <a:extLst>
            <a:ext uri="{909E8E84-426E-40DD-AFC4-6F175D3DCCD1}">
              <a14:hiddenFill xmlns:a14="http://schemas.microsoft.com/office/drawing/2010/main">
                <a:solidFill>
                  <a:srgbClr val="CCECFF"/>
                </a:solidFill>
              </a14:hiddenFill>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t"/>
          <a:ls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a:lstStyle>
          <a:p>
            <a:pPr algn="ctr">
              <a:lnSpc>
                <a:spcPct val="150000"/>
              </a:lnSpc>
            </a:pPr>
            <a:r>
              <a:rPr kumimoji="1" lang="zh-CN" altLang="en-US" sz="1400" dirty="0" smtClean="0">
                <a:latin typeface="Times New Roman" pitchFamily="18" charset="0"/>
                <a:ea typeface="华文中宋" pitchFamily="2" charset="-122"/>
              </a:rPr>
              <a:t>盈利与否</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a:latin typeface="Times New Roman" pitchFamily="18" charset="0"/>
                <a:ea typeface="华文中宋" pitchFamily="2" charset="-122"/>
              </a:rPr>
              <a:t>商业</a:t>
            </a:r>
            <a:r>
              <a:rPr kumimoji="1" lang="zh-CN" altLang="en-US" sz="1400" dirty="0" smtClean="0">
                <a:latin typeface="Times New Roman" pitchFamily="18" charset="0"/>
                <a:ea typeface="华文中宋" pitchFamily="2" charset="-122"/>
              </a:rPr>
              <a:t>保险</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smtClean="0">
                <a:latin typeface="Times New Roman" pitchFamily="18" charset="0"/>
                <a:ea typeface="华文中宋" pitchFamily="2" charset="-122"/>
              </a:rPr>
              <a:t>社会保险</a:t>
            </a:r>
            <a:endParaRPr kumimoji="1" lang="en-US" altLang="zh-CN" sz="1400" dirty="0" smtClean="0">
              <a:latin typeface="Times New Roman" pitchFamily="18" charset="0"/>
              <a:ea typeface="华文中宋" pitchFamily="2" charset="-122"/>
            </a:endParaRPr>
          </a:p>
          <a:p>
            <a:pPr marL="800100" lvl="1" indent="-342900">
              <a:lnSpc>
                <a:spcPct val="150000"/>
              </a:lnSpc>
              <a:buFont typeface="Wingdings" pitchFamily="2" charset="2"/>
              <a:buChar char="u"/>
            </a:pPr>
            <a:r>
              <a:rPr kumimoji="1" lang="zh-CN" altLang="en-US" sz="1400" dirty="0">
                <a:latin typeface="Times New Roman" pitchFamily="18" charset="0"/>
                <a:ea typeface="华文中宋" pitchFamily="2" charset="-122"/>
              </a:rPr>
              <a:t>政策性保险</a:t>
            </a:r>
            <a:endParaRPr kumimoji="1" lang="en-US" altLang="zh-CN" sz="1400" dirty="0" smtClean="0">
              <a:latin typeface="Times New Roman" pitchFamily="18" charset="0"/>
              <a:ea typeface="华文中宋" pitchFamily="2" charset="-122"/>
            </a:endParaRPr>
          </a:p>
          <a:p>
            <a:endParaRPr kumimoji="1" lang="en-US" altLang="zh-CN" sz="1400" dirty="0" smtClean="0">
              <a:latin typeface="Times New Roman" pitchFamily="18" charset="0"/>
              <a:ea typeface="华文中宋" pitchFamily="2" charset="-122"/>
            </a:endParaRPr>
          </a:p>
        </p:txBody>
      </p:sp>
    </p:spTree>
    <p:extLst>
      <p:ext uri="{BB962C8B-B14F-4D97-AF65-F5344CB8AC3E}">
        <p14:creationId xmlns:p14="http://schemas.microsoft.com/office/powerpoint/2010/main" val="39902730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5254</TotalTime>
  <Words>3452</Words>
  <Application>Microsoft Office PowerPoint</Application>
  <PresentationFormat>全屏显示(4:3)</PresentationFormat>
  <Paragraphs>783</Paragraphs>
  <Slides>62</Slides>
  <Notes>62</Notes>
  <HiddenSlides>0</HiddenSlides>
  <MMClips>0</MMClips>
  <ScaleCrop>false</ScaleCrop>
  <HeadingPairs>
    <vt:vector size="4" baseType="variant">
      <vt:variant>
        <vt:lpstr>主题</vt:lpstr>
      </vt:variant>
      <vt:variant>
        <vt:i4>1</vt:i4>
      </vt:variant>
      <vt:variant>
        <vt:lpstr>幻灯片标题</vt:lpstr>
      </vt:variant>
      <vt:variant>
        <vt:i4>62</vt:i4>
      </vt:variant>
    </vt:vector>
  </HeadingPairs>
  <TitlesOfParts>
    <vt:vector size="63" baseType="lpstr">
      <vt:lpstr>流畅</vt:lpstr>
      <vt:lpstr>保险原理</vt:lpstr>
      <vt:lpstr>PowerPoint 演示文稿</vt:lpstr>
      <vt:lpstr>培训目标</vt:lpstr>
      <vt:lpstr>课程大纲</vt:lpstr>
      <vt:lpstr>一：保险基本原理</vt:lpstr>
      <vt:lpstr>①  风险与保险</vt:lpstr>
      <vt:lpstr>①  风险与保险</vt:lpstr>
      <vt:lpstr>①  风险与保险</vt:lpstr>
      <vt:lpstr>①  风险与保险</vt:lpstr>
      <vt:lpstr>①  风险与保险</vt:lpstr>
      <vt:lpstr>②   人寿与健康保险业</vt:lpstr>
      <vt:lpstr>②   人寿与健康保险业</vt:lpstr>
      <vt:lpstr>③   保险合同</vt:lpstr>
      <vt:lpstr>③   保险合同</vt:lpstr>
      <vt:lpstr>④   财务设计</vt:lpstr>
      <vt:lpstr>④   财务设计</vt:lpstr>
      <vt:lpstr>课程大纲</vt:lpstr>
      <vt:lpstr>二：个人寿险</vt:lpstr>
      <vt:lpstr>①   定期寿险</vt:lpstr>
      <vt:lpstr>①   定期寿险</vt:lpstr>
      <vt:lpstr>②   现金价值寿险与两全保险</vt:lpstr>
      <vt:lpstr>②   现金价值寿险与两全保险</vt:lpstr>
      <vt:lpstr>②   现金价值寿险与两全保险</vt:lpstr>
      <vt:lpstr>②   现金价值寿险与两全保险</vt:lpstr>
      <vt:lpstr>②   现金价值寿险与两全保险</vt:lpstr>
      <vt:lpstr>③   附加利益</vt:lpstr>
      <vt:lpstr>③   附加利益</vt:lpstr>
      <vt:lpstr>③   附加利益</vt:lpstr>
      <vt:lpstr>③   附加利益</vt:lpstr>
      <vt:lpstr>③   附加利益</vt:lpstr>
      <vt:lpstr>③   附加利益</vt:lpstr>
      <vt:lpstr>课程大纲</vt:lpstr>
      <vt:lpstr>三：条款及权利</vt:lpstr>
      <vt:lpstr>①   个人寿险保单条款</vt:lpstr>
      <vt:lpstr>①   个人寿险保单条款</vt:lpstr>
      <vt:lpstr>①   个人寿险保单条款</vt:lpstr>
      <vt:lpstr>①   个人寿险保单条款</vt:lpstr>
      <vt:lpstr>①   个人寿险保单条款</vt:lpstr>
      <vt:lpstr>②   保单所有权</vt:lpstr>
      <vt:lpstr>②   保单所有权</vt:lpstr>
      <vt:lpstr>②   保单所有权</vt:lpstr>
      <vt:lpstr>②   保单所有权</vt:lpstr>
      <vt:lpstr>②   保单所有权</vt:lpstr>
      <vt:lpstr>课程大纲</vt:lpstr>
      <vt:lpstr>四：年金团险健康险</vt:lpstr>
      <vt:lpstr>①   年金</vt:lpstr>
      <vt:lpstr>①   年金</vt:lpstr>
      <vt:lpstr>①   年金</vt:lpstr>
      <vt:lpstr>①   年金</vt:lpstr>
      <vt:lpstr>②   团险原理</vt:lpstr>
      <vt:lpstr>②   团险原理</vt:lpstr>
      <vt:lpstr>②   团险原理</vt:lpstr>
      <vt:lpstr>③   团险寿险与退休计划</vt:lpstr>
      <vt:lpstr>③   团险寿险与退休计划</vt:lpstr>
      <vt:lpstr>④   健康保险</vt:lpstr>
      <vt:lpstr>④   健康保险</vt:lpstr>
      <vt:lpstr>④   健康保险</vt:lpstr>
      <vt:lpstr>④   健康保险</vt:lpstr>
      <vt:lpstr>④   健康保险</vt:lpstr>
      <vt:lpstr>⑤   健康险保单</vt:lpstr>
      <vt:lpstr>⑤   健康险保单</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Jason</dc:creator>
  <cp:lastModifiedBy>Jason</cp:lastModifiedBy>
  <cp:revision>639</cp:revision>
  <dcterms:created xsi:type="dcterms:W3CDTF">2017-11-11T02:12:06Z</dcterms:created>
  <dcterms:modified xsi:type="dcterms:W3CDTF">2018-01-05T15:15:46Z</dcterms:modified>
</cp:coreProperties>
</file>